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8" r:id="rId1"/>
  </p:sldMasterIdLst>
  <p:notesMasterIdLst>
    <p:notesMasterId r:id="rId42"/>
  </p:notesMasterIdLst>
  <p:sldIdLst>
    <p:sldId id="323" r:id="rId2"/>
    <p:sldId id="404" r:id="rId3"/>
    <p:sldId id="401" r:id="rId4"/>
    <p:sldId id="375" r:id="rId5"/>
    <p:sldId id="376" r:id="rId6"/>
    <p:sldId id="347" r:id="rId7"/>
    <p:sldId id="368" r:id="rId8"/>
    <p:sldId id="428" r:id="rId9"/>
    <p:sldId id="378" r:id="rId10"/>
    <p:sldId id="352" r:id="rId11"/>
    <p:sldId id="360" r:id="rId12"/>
    <p:sldId id="362" r:id="rId13"/>
    <p:sldId id="363" r:id="rId14"/>
    <p:sldId id="431" r:id="rId15"/>
    <p:sldId id="364" r:id="rId16"/>
    <p:sldId id="436" r:id="rId17"/>
    <p:sldId id="365" r:id="rId18"/>
    <p:sldId id="366" r:id="rId19"/>
    <p:sldId id="367" r:id="rId20"/>
    <p:sldId id="432" r:id="rId21"/>
    <p:sldId id="425" r:id="rId22"/>
    <p:sldId id="433" r:id="rId23"/>
    <p:sldId id="434" r:id="rId24"/>
    <p:sldId id="406" r:id="rId25"/>
    <p:sldId id="408" r:id="rId26"/>
    <p:sldId id="355" r:id="rId27"/>
    <p:sldId id="403" r:id="rId28"/>
    <p:sldId id="399" r:id="rId29"/>
    <p:sldId id="409" r:id="rId30"/>
    <p:sldId id="343" r:id="rId31"/>
    <p:sldId id="410" r:id="rId32"/>
    <p:sldId id="430" r:id="rId33"/>
    <p:sldId id="411" r:id="rId34"/>
    <p:sldId id="414" r:id="rId35"/>
    <p:sldId id="412" r:id="rId36"/>
    <p:sldId id="370" r:id="rId37"/>
    <p:sldId id="413" r:id="rId38"/>
    <p:sldId id="426" r:id="rId39"/>
    <p:sldId id="415" r:id="rId40"/>
    <p:sldId id="435" r:id="rId41"/>
  </p:sldIdLst>
  <p:sldSz cx="12192000" cy="6858000"/>
  <p:notesSz cx="6858000" cy="9144000"/>
  <p:defaultTextStyle>
    <a:defPPr>
      <a:defRPr lang="pt-BR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visor" initials="W" lastIdx="4" clrIdx="0">
    <p:extLst>
      <p:ext uri="{19B8F6BF-5375-455C-9EA6-DF929625EA0E}">
        <p15:presenceInfo xmlns:p15="http://schemas.microsoft.com/office/powerpoint/2012/main" userId="Revis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26D35"/>
    <a:srgbClr val="6600CC"/>
    <a:srgbClr val="007053"/>
    <a:srgbClr val="00A479"/>
    <a:srgbClr val="FEC082"/>
    <a:srgbClr val="FDB063"/>
    <a:srgbClr val="A9DA74"/>
    <a:srgbClr val="CC99FF"/>
    <a:srgbClr val="EE8556"/>
    <a:srgbClr val="265A9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815" autoAdjust="0"/>
    <p:restoredTop sz="94660"/>
  </p:normalViewPr>
  <p:slideViewPr>
    <p:cSldViewPr>
      <p:cViewPr varScale="1">
        <p:scale>
          <a:sx n="110" d="100"/>
          <a:sy n="110" d="100"/>
        </p:scale>
        <p:origin x="660" y="84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notesMaster" Target="notesMasters/notesMaster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commentAuthors" Target="commentAuthor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03231A2C-348D-431D-8A40-D0D66A55AAD6}" type="datetimeFigureOut">
              <a:rPr lang="pt-BR"/>
              <a:pPr>
                <a:defRPr/>
              </a:pPr>
              <a:t>07/05/2024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pt-BR" noProof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noProof="0"/>
              <a:t>Clique para editar os estilos do texto mestre</a:t>
            </a:r>
          </a:p>
          <a:p>
            <a:pPr lvl="1"/>
            <a:r>
              <a:rPr lang="pt-BR" noProof="0"/>
              <a:t>Segundo nível</a:t>
            </a:r>
          </a:p>
          <a:p>
            <a:pPr lvl="2"/>
            <a:r>
              <a:rPr lang="pt-BR" noProof="0"/>
              <a:t>Terceiro nível</a:t>
            </a:r>
          </a:p>
          <a:p>
            <a:pPr lvl="3"/>
            <a:r>
              <a:rPr lang="pt-BR" noProof="0"/>
              <a:t>Quarto nível</a:t>
            </a:r>
          </a:p>
          <a:p>
            <a:pPr lvl="4"/>
            <a:r>
              <a:rPr lang="pt-BR" noProof="0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E8277781-B51B-4436-B483-C17DD0C4CB2C}" type="slidenum">
              <a:rPr lang="pt-BR" altLang="pt-BR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8377440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512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1FE6C67-2D57-4B19-8AF4-8BC2E4606A62}" type="slidenum">
              <a:rPr lang="pt-BR" altLang="pt-BR"/>
              <a:pPr>
                <a:spcBef>
                  <a:spcPct val="0"/>
                </a:spcBef>
              </a:pPr>
              <a:t>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995460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717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2DD6C59-6D5E-4A7D-A04B-F8D00FAF2186}" type="slidenum">
              <a:rPr lang="pt-BR" altLang="pt-BR"/>
              <a:pPr>
                <a:spcBef>
                  <a:spcPct val="0"/>
                </a:spcBef>
              </a:pPr>
              <a:t>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279321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922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80ED268-A7F4-4FC9-9E8C-548CA1A6DA30}" type="slidenum">
              <a:rPr lang="pt-BR" altLang="pt-BR"/>
              <a:pPr>
                <a:spcBef>
                  <a:spcPct val="0"/>
                </a:spcBef>
              </a:pPr>
              <a:t>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888926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1126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90D4F8B-9C0A-4B50-A7E3-AF8A06EB9F2B}" type="slidenum">
              <a:rPr lang="pt-BR" altLang="pt-BR"/>
              <a:pPr>
                <a:spcBef>
                  <a:spcPct val="0"/>
                </a:spcBef>
              </a:pPr>
              <a:t>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482555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331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5C7905A-67A8-4536-956F-BD68DE4DA2E8}" type="slidenum">
              <a:rPr lang="pt-BR" altLang="pt-BR"/>
              <a:pPr>
                <a:spcBef>
                  <a:spcPct val="0"/>
                </a:spcBef>
              </a:pPr>
              <a:t>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8709698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536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CFBB9F8-80D8-4EB3-B71B-4D20B1D9FEAD}" type="slidenum">
              <a:rPr lang="pt-BR" altLang="pt-BR"/>
              <a:pPr>
                <a:spcBef>
                  <a:spcPct val="0"/>
                </a:spcBef>
              </a:pPr>
              <a:t>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461129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t-BR" altLang="pt-BR"/>
              <a:t>Imagem P. Hermann Dohms: http://www.luteranos.com.br/portal/site/conteudo.php?idConteudo=21</a:t>
            </a:r>
          </a:p>
        </p:txBody>
      </p:sp>
      <p:sp>
        <p:nvSpPr>
          <p:cNvPr id="1741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5039000-3EEB-4B2D-B4BD-F7919FB0DCC0}" type="slidenum">
              <a:rPr lang="pt-BR" altLang="pt-BR"/>
              <a:pPr>
                <a:spcBef>
                  <a:spcPct val="0"/>
                </a:spcBef>
              </a:pPr>
              <a:t>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750510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945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1946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1329F61-0D25-4DD9-B731-53ABF5E97AB2}" type="slidenum">
              <a:rPr lang="pt-BR" altLang="pt-BR"/>
              <a:pPr>
                <a:spcBef>
                  <a:spcPct val="0"/>
                </a:spcBef>
              </a:pPr>
              <a:t>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8112863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15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3D21B425-73A1-4F89-B520-E10EDB0605F0}" type="slidenum">
              <a:rPr lang="pt-BR" altLang="pt-BR"/>
              <a:pPr>
                <a:spcBef>
                  <a:spcPct val="0"/>
                </a:spcBef>
              </a:pPr>
              <a:t>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08090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pt-BR" altLang="pt-BR"/>
          </a:p>
        </p:txBody>
      </p:sp>
      <p:sp>
        <p:nvSpPr>
          <p:cNvPr id="2355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1B8548A-C841-4F57-9A7A-3CEAA14F9F6D}" type="slidenum">
              <a:rPr lang="pt-BR" altLang="pt-BR"/>
              <a:pPr>
                <a:spcBef>
                  <a:spcPct val="0"/>
                </a:spcBef>
              </a:pPr>
              <a:t>10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272144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2560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E428A4F-1CDA-4948-BCC3-DA1608654229}" type="slidenum">
              <a:rPr lang="pt-BR" altLang="pt-BR"/>
              <a:pPr>
                <a:spcBef>
                  <a:spcPct val="0"/>
                </a:spcBef>
              </a:pPr>
              <a:t>11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358527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2765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E1C363E-DA94-4DBE-875C-02486D713FE7}" type="slidenum">
              <a:rPr lang="pt-BR" altLang="pt-BR"/>
              <a:pPr>
                <a:spcBef>
                  <a:spcPct val="0"/>
                </a:spcBef>
              </a:pPr>
              <a:t>12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14349427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2970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B63E9E6-F9A9-4F09-9C8E-836DF86309EF}" type="slidenum">
              <a:rPr lang="pt-BR" altLang="pt-BR"/>
              <a:pPr>
                <a:spcBef>
                  <a:spcPct val="0"/>
                </a:spcBef>
              </a:pPr>
              <a:t>13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026767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174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9E07C54-1FEB-460D-8A1F-1CCA7187431F}" type="slidenum">
              <a:rPr lang="pt-BR" altLang="pt-BR"/>
              <a:pPr>
                <a:spcBef>
                  <a:spcPct val="0"/>
                </a:spcBef>
              </a:pPr>
              <a:t>14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697416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379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98451EE-7C79-4678-9B71-37C8581A3901}" type="slidenum">
              <a:rPr lang="pt-BR" altLang="pt-BR"/>
              <a:pPr>
                <a:spcBef>
                  <a:spcPct val="0"/>
                </a:spcBef>
              </a:pPr>
              <a:t>15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165407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2560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E428A4F-1CDA-4948-BCC3-DA1608654229}" type="slidenum">
              <a:rPr lang="pt-BR" altLang="pt-BR"/>
              <a:pPr>
                <a:spcBef>
                  <a:spcPct val="0"/>
                </a:spcBef>
              </a:pPr>
              <a:t>16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4513653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584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0E7CCD8-B51C-4B67-A376-C9986E3FF277}" type="slidenum">
              <a:rPr lang="pt-BR" altLang="pt-BR"/>
              <a:pPr>
                <a:spcBef>
                  <a:spcPct val="0"/>
                </a:spcBef>
              </a:pPr>
              <a:t>17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1477995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789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D910AAB-8360-4E17-878A-2F34062CA1E4}" type="slidenum">
              <a:rPr lang="pt-BR" altLang="pt-BR"/>
              <a:pPr>
                <a:spcBef>
                  <a:spcPct val="0"/>
                </a:spcBef>
              </a:pPr>
              <a:t>18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8758517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3994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243F684F-8B7C-4348-BB78-F0D2015E750F}" type="slidenum">
              <a:rPr lang="pt-BR" altLang="pt-BR"/>
              <a:pPr>
                <a:spcBef>
                  <a:spcPct val="0"/>
                </a:spcBef>
              </a:pPr>
              <a:t>19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51346838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4198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D2143F3-1ED3-41CD-9FB3-044C02F60268}" type="slidenum">
              <a:rPr lang="pt-BR" altLang="pt-BR"/>
              <a:pPr>
                <a:spcBef>
                  <a:spcPct val="0"/>
                </a:spcBef>
              </a:pPr>
              <a:t>20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583693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4403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521F786-4532-455B-A78F-63160C4C2B0E}" type="slidenum">
              <a:rPr lang="pt-BR" altLang="pt-BR"/>
              <a:pPr>
                <a:spcBef>
                  <a:spcPct val="0"/>
                </a:spcBef>
              </a:pPr>
              <a:t>21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921414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608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4608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C7F8EEA-DB7D-4560-A954-398DE09CD05C}" type="slidenum">
              <a:rPr lang="pt-BR" altLang="pt-BR"/>
              <a:pPr>
                <a:spcBef>
                  <a:spcPct val="0"/>
                </a:spcBef>
              </a:pPr>
              <a:t>22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9130858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4813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2CC0978-4417-43B3-B7D0-FFD6A7E21269}" type="slidenum">
              <a:rPr lang="pt-BR" altLang="pt-BR"/>
              <a:pPr>
                <a:spcBef>
                  <a:spcPct val="0"/>
                </a:spcBef>
              </a:pPr>
              <a:t>23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803948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017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5018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133D692E-7F05-47EE-8D54-A5572B3AE8F6}" type="slidenum">
              <a:rPr lang="pt-BR" altLang="pt-BR"/>
              <a:pPr>
                <a:spcBef>
                  <a:spcPct val="0"/>
                </a:spcBef>
              </a:pPr>
              <a:t>24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465698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5222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E5F9A8EA-29A1-4E0F-9F44-9E579D926E60}" type="slidenum">
              <a:rPr lang="pt-BR" altLang="pt-BR"/>
              <a:pPr>
                <a:spcBef>
                  <a:spcPct val="0"/>
                </a:spcBef>
              </a:pPr>
              <a:t>25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06281506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5427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80F2CC0-62B0-47C9-8938-2CE427FA331A}" type="slidenum">
              <a:rPr lang="pt-BR" altLang="pt-BR"/>
              <a:pPr>
                <a:spcBef>
                  <a:spcPct val="0"/>
                </a:spcBef>
              </a:pPr>
              <a:t>26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5805100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632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5632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7926C507-DAB3-4372-8665-248456E935A6}" type="slidenum">
              <a:rPr lang="pt-BR" altLang="pt-BR"/>
              <a:pPr>
                <a:spcBef>
                  <a:spcPct val="0"/>
                </a:spcBef>
              </a:pPr>
              <a:t>27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8531382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837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5837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C1409883-E119-42BB-A989-DE9F0D0E37E3}" type="slidenum">
              <a:rPr lang="pt-BR" altLang="pt-BR"/>
              <a:pPr>
                <a:spcBef>
                  <a:spcPct val="0"/>
                </a:spcBef>
              </a:pPr>
              <a:t>28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6423672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041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6042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ABF1CDE-002B-44CC-9905-4A0AEECE899E}" type="slidenum">
              <a:rPr lang="pt-BR" altLang="pt-BR"/>
              <a:pPr>
                <a:spcBef>
                  <a:spcPct val="0"/>
                </a:spcBef>
              </a:pPr>
              <a:t>29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6368603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246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6246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9B5978B-B289-48F0-97E7-815517783B97}" type="slidenum">
              <a:rPr lang="pt-BR" altLang="pt-BR"/>
              <a:pPr>
                <a:spcBef>
                  <a:spcPct val="0"/>
                </a:spcBef>
              </a:pPr>
              <a:t>30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263433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451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6451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A1F0AE50-3E51-4B49-97F2-87D33B31439B}" type="slidenum">
              <a:rPr lang="pt-BR" altLang="pt-BR"/>
              <a:pPr>
                <a:spcBef>
                  <a:spcPct val="0"/>
                </a:spcBef>
              </a:pPr>
              <a:t>31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7287289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656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6656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BD071B86-CC44-44A2-8BA1-D058F79681E4}" type="slidenum">
              <a:rPr lang="pt-BR" altLang="pt-BR"/>
              <a:pPr>
                <a:spcBef>
                  <a:spcPct val="0"/>
                </a:spcBef>
              </a:pPr>
              <a:t>32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373680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861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6861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81C92CD2-1A3D-4737-ADBC-F74D2669B3E6}" type="slidenum">
              <a:rPr lang="pt-BR" altLang="pt-BR"/>
              <a:pPr>
                <a:spcBef>
                  <a:spcPct val="0"/>
                </a:spcBef>
              </a:pPr>
              <a:t>33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64791745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065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7066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0B1E1E0-1931-44F6-AC8A-45AE52333722}" type="slidenum">
              <a:rPr lang="pt-BR" altLang="pt-BR"/>
              <a:pPr>
                <a:spcBef>
                  <a:spcPct val="0"/>
                </a:spcBef>
              </a:pPr>
              <a:t>34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6918091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2707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72708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838DD1B-EEB6-4FAD-9C3C-BE533141AA82}" type="slidenum">
              <a:rPr lang="pt-BR" altLang="pt-BR"/>
              <a:pPr>
                <a:spcBef>
                  <a:spcPct val="0"/>
                </a:spcBef>
              </a:pPr>
              <a:t>35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76374062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4755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pt-BR" altLang="pt-BR"/>
              <a:t>Imagem: Sínodo Vale do Itajaí</a:t>
            </a:r>
          </a:p>
        </p:txBody>
      </p:sp>
      <p:sp>
        <p:nvSpPr>
          <p:cNvPr id="74756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59327673-A317-4447-A037-859AD238D4D4}" type="slidenum">
              <a:rPr lang="pt-BR" altLang="pt-BR"/>
              <a:pPr>
                <a:spcBef>
                  <a:spcPct val="0"/>
                </a:spcBef>
              </a:pPr>
              <a:t>36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54646939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6803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76804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F5444127-8845-4C98-88ED-91E771C73A11}" type="slidenum">
              <a:rPr lang="pt-BR" altLang="pt-BR"/>
              <a:pPr>
                <a:spcBef>
                  <a:spcPct val="0"/>
                </a:spcBef>
              </a:pPr>
              <a:t>37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304603044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8851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78852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0659B187-BF05-424A-A3FE-F2692E7F54E1}" type="slidenum">
              <a:rPr lang="pt-BR" altLang="pt-BR"/>
              <a:pPr>
                <a:spcBef>
                  <a:spcPct val="0"/>
                </a:spcBef>
              </a:pPr>
              <a:t>38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4158054799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Espaço Reservado para Imagem de Slide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0899" name="Espaço Reservado para Anotaçõe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pt-BR" altLang="pt-BR"/>
          </a:p>
        </p:txBody>
      </p:sp>
      <p:sp>
        <p:nvSpPr>
          <p:cNvPr id="80900" name="Espaço Reservado para Número de Slide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D62D3859-40CF-48DC-866D-9EF0B66E4EEC}" type="slidenum">
              <a:rPr lang="pt-BR" altLang="pt-BR"/>
              <a:pPr>
                <a:spcBef>
                  <a:spcPct val="0"/>
                </a:spcBef>
              </a:pPr>
              <a:t>39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709094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64758A58-3463-4966-A984-08CA870E43B1}" type="datetime1">
              <a:rPr lang="pt-BR" smtClean="0"/>
              <a:pPr>
                <a:defRPr/>
              </a:pPr>
              <a:t>07/05/2024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9AE5632-AF20-4920-8920-4BF1B6D623E6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77761612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DF63963-F91A-4A58-A5C6-DAADE7C904DA}" type="datetime1">
              <a:rPr lang="pt-BR" smtClean="0"/>
              <a:pPr>
                <a:defRPr/>
              </a:pPr>
              <a:t>07/05/2024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E9A2868-2640-48E7-B4F7-50305E7487FC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5780952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2E0695C-87DD-4754-814E-CE826410A178}" type="datetime1">
              <a:rPr lang="pt-BR" smtClean="0"/>
              <a:pPr>
                <a:defRPr/>
              </a:pPr>
              <a:t>07/05/2024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B349B9D-8208-42C8-B412-38E33997C10D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790387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3922A69-662B-4D42-952F-49073AB27446}" type="datetime1">
              <a:rPr lang="pt-BR" smtClean="0"/>
              <a:pPr>
                <a:defRPr/>
              </a:pPr>
              <a:t>07/05/2024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2AC2944-41E6-4DDA-8161-62299A2F4E6E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5609492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10AAA0E-5AEB-4328-92B0-557C0E65DB8A}" type="datetime1">
              <a:rPr lang="pt-BR" smtClean="0"/>
              <a:pPr>
                <a:defRPr/>
              </a:pPr>
              <a:t>07/05/2024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DDE4F42-E3E7-4926-9E32-37A26612E20F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3069490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7E3601A-2C52-4E72-9879-F9648779874E}" type="datetime1">
              <a:rPr lang="pt-BR" smtClean="0"/>
              <a:pPr>
                <a:defRPr/>
              </a:pPr>
              <a:t>07/05/2024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7095861-5A46-4B0E-9140-9F26E1B691FE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3926396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324BD55-D939-41D2-A70E-583DAE15E8AF}" type="datetime1">
              <a:rPr lang="pt-BR" smtClean="0"/>
              <a:pPr>
                <a:defRPr/>
              </a:pPr>
              <a:t>07/05/2024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00B9C4-8794-49C6-99BD-F798DE842103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295732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A3B3877-47D8-46A4-BFC4-20260EB2E396}" type="datetime1">
              <a:rPr lang="pt-BR" smtClean="0"/>
              <a:pPr>
                <a:defRPr/>
              </a:pPr>
              <a:t>07/05/2024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B88FF9C-2E57-457F-859E-9CC213B47E95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16666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41A987B-6E2F-4F93-8168-F0328B1284C2}" type="datetime1">
              <a:rPr lang="pt-BR" smtClean="0"/>
              <a:pPr>
                <a:defRPr/>
              </a:pPr>
              <a:t>07/05/2024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2EF8CE-2AA6-4EF2-AC5F-0DB4EDDAD1AA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666235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2E3D79F-6BC6-4D8C-984E-94654F4E6B1B}" type="datetime1">
              <a:rPr lang="pt-BR" smtClean="0"/>
              <a:pPr>
                <a:defRPr/>
              </a:pPr>
              <a:t>07/05/2024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2DDA909-FEC0-4FA7-8A3F-D3A4D3919138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2069516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01AE635-08C0-4E23-8716-97C293A7CEDC}" type="datetime1">
              <a:rPr lang="pt-BR" smtClean="0"/>
              <a:pPr>
                <a:defRPr/>
              </a:pPr>
              <a:t>07/05/2024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00EDD19-019D-445A-B1E9-558CEAA679A4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1252313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ctrTitle"/>
          </p:nvPr>
        </p:nvSpPr>
        <p:spPr>
          <a:xfrm>
            <a:off x="0" y="2564904"/>
            <a:ext cx="5994400" cy="1728192"/>
          </a:xfrm>
        </p:spPr>
        <p:txBody>
          <a:bodyPr/>
          <a:lstStyle>
            <a:lvl1pPr>
              <a:defRPr sz="2800">
                <a:ln w="12700">
                  <a:solidFill>
                    <a:srgbClr val="2E1700"/>
                  </a:solidFill>
                  <a:prstDash val="solid"/>
                </a:ln>
                <a:gradFill flip="none" rotWithShape="1">
                  <a:gsLst>
                    <a:gs pos="0">
                      <a:schemeClr val="accent2">
                        <a:lumMod val="50000"/>
                      </a:schemeClr>
                    </a:gs>
                    <a:gs pos="30000">
                      <a:srgbClr val="D49E6C"/>
                    </a:gs>
                    <a:gs pos="70000">
                      <a:srgbClr val="A65528"/>
                    </a:gs>
                    <a:gs pos="100000">
                      <a:srgbClr val="663012"/>
                    </a:gs>
                  </a:gsLst>
                  <a:lin ang="5400000" scaled="1"/>
                  <a:tileRect/>
                </a:gradFill>
                <a:effectLst>
                  <a:reflection blurRad="6350" stA="55000" endA="300" endPos="45500" dir="5400000" sy="-100000" algn="bl" rotWithShape="0"/>
                </a:effectLst>
                <a:latin typeface="Franklin Gothic Heavy" pitchFamily="34" charset="0"/>
              </a:defRPr>
            </a:lvl1pPr>
          </a:lstStyle>
          <a:p>
            <a:r>
              <a:rPr lang="pt-BR"/>
              <a:t>Clique para editar o estilo do título mestre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06400" y="6248401"/>
            <a:ext cx="2844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0BD4FAB-772E-4D03-AB95-1625CDF92A09}" type="datetime1">
              <a:rPr lang="pt-BR"/>
              <a:pPr>
                <a:defRPr/>
              </a:pPr>
              <a:t>07/05/2024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52362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64758A58-3463-4966-A984-08CA870E43B1}" type="datetime1">
              <a:rPr lang="pt-BR" smtClean="0"/>
              <a:pPr>
                <a:defRPr/>
              </a:pPr>
              <a:t>07/05/2024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B9AE5632-AF20-4920-8920-4BF1B6D623E6}" type="slidenum">
              <a:rPr lang="pt-BR" altLang="pt-BR" smtClean="0"/>
              <a:pPr>
                <a:defRPr/>
              </a:pPr>
              <a:t>‹nº›</a:t>
            </a:fld>
            <a:endParaRPr lang="pt-BR" altLang="pt-BR"/>
          </a:p>
        </p:txBody>
      </p:sp>
    </p:spTree>
    <p:extLst>
      <p:ext uri="{BB962C8B-B14F-4D97-AF65-F5344CB8AC3E}">
        <p14:creationId xmlns:p14="http://schemas.microsoft.com/office/powerpoint/2010/main" val="3006349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9" r:id="rId1"/>
    <p:sldLayoutId id="2147483950" r:id="rId2"/>
    <p:sldLayoutId id="2147483951" r:id="rId3"/>
    <p:sldLayoutId id="2147483952" r:id="rId4"/>
    <p:sldLayoutId id="2147483953" r:id="rId5"/>
    <p:sldLayoutId id="2147483954" r:id="rId6"/>
    <p:sldLayoutId id="2147483955" r:id="rId7"/>
    <p:sldLayoutId id="2147483956" r:id="rId8"/>
    <p:sldLayoutId id="2147483957" r:id="rId9"/>
    <p:sldLayoutId id="2147483958" r:id="rId10"/>
    <p:sldLayoutId id="2147483959" r:id="rId11"/>
    <p:sldLayoutId id="2147483947" r:id="rId12"/>
  </p:sldLayoutIdLst>
  <p:transition>
    <p:fade/>
  </p:transition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  <p:pic>
        <p:nvPicPr>
          <p:cNvPr id="4101" name="Picture 7" descr="D:\sínodo\Logos oficiais\logo_IECLB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779" y="4374310"/>
            <a:ext cx="1616075" cy="216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02" name="Subtítulo 2"/>
          <p:cNvSpPr txBox="1">
            <a:spLocks/>
          </p:cNvSpPr>
          <p:nvPr/>
        </p:nvSpPr>
        <p:spPr bwMode="auto">
          <a:xfrm>
            <a:off x="471368" y="3284984"/>
            <a:ext cx="4913312" cy="12965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948A54"/>
              </a:buClr>
              <a:buSzPct val="80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Franklin Gothic Book" panose="020B0503020102020204" pitchFamily="34" charset="0"/>
                <a:cs typeface="Browallia New" pitchFamily="34" charset="-34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Franklin Gothic Book" panose="020B0503020102020204" pitchFamily="34" charset="0"/>
                <a:cs typeface="Browallia New" pitchFamily="34" charset="-34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Browallia New" pitchFamily="34" charset="-34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Browallia New" pitchFamily="34" charset="-34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Browall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Browall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Browall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Browall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Browallia New" pitchFamily="34" charset="-34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3900" b="1" dirty="0">
                <a:latin typeface="Calibri" panose="020F0502020204030204" pitchFamily="34" charset="0"/>
                <a:cs typeface="Calibri" panose="020F0502020204030204" pitchFamily="34" charset="0"/>
              </a:rPr>
              <a:t>Guia para o Presbitério</a:t>
            </a:r>
          </a:p>
          <a:p>
            <a:pPr algn="r" eaLnBrk="1" hangingPunct="1">
              <a:spcBef>
                <a:spcPct val="0"/>
              </a:spcBef>
              <a:buFontTx/>
              <a:buNone/>
            </a:pPr>
            <a:r>
              <a:rPr lang="pt-BR" altLang="pt-BR" sz="39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Unidade 4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548779" y="387592"/>
            <a:ext cx="547260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rgbClr val="F26D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COMUNIDADE COMO PARTE </a:t>
            </a:r>
          </a:p>
          <a:p>
            <a:r>
              <a:rPr lang="pt-BR" sz="6000" b="1" dirty="0">
                <a:solidFill>
                  <a:srgbClr val="F26D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UM TODO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493251" y="306775"/>
            <a:ext cx="550955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6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 COMUNIDADE COMO PARTE </a:t>
            </a:r>
          </a:p>
          <a:p>
            <a:r>
              <a:rPr lang="pt-BR" sz="6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UM TODO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3392" y="2204864"/>
            <a:ext cx="11198412" cy="3536696"/>
          </a:xfrm>
          <a:prstGeom prst="rect">
            <a:avLst/>
          </a:prstGeom>
        </p:spPr>
      </p:pic>
      <p:sp>
        <p:nvSpPr>
          <p:cNvPr id="5" name="Título 5"/>
          <p:cNvSpPr>
            <a:spLocks noGrp="1"/>
          </p:cNvSpPr>
          <p:nvPr>
            <p:ph type="title"/>
          </p:nvPr>
        </p:nvSpPr>
        <p:spPr>
          <a:xfrm>
            <a:off x="0" y="476672"/>
            <a:ext cx="12192000" cy="79208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4800" b="1" dirty="0">
                <a:solidFill>
                  <a:srgbClr val="F26D35"/>
                </a:solidFill>
                <a:latin typeface="+mn-lt"/>
              </a:rPr>
              <a:t>Aspectos históricos da IECLB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487488" y="3284984"/>
            <a:ext cx="2664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latin typeface="Calibri" panose="020F0502020204030204" pitchFamily="34" charset="0"/>
                <a:cs typeface="Calibri" panose="020F0502020204030204" pitchFamily="34" charset="0"/>
              </a:rPr>
              <a:t>Comunidades</a:t>
            </a:r>
          </a:p>
          <a:p>
            <a:pPr algn="ctr"/>
            <a:r>
              <a:rPr lang="pt-BR" sz="3000" dirty="0">
                <a:latin typeface="Calibri" panose="020F0502020204030204" pitchFamily="34" charset="0"/>
                <a:cs typeface="Calibri" panose="020F0502020204030204" pitchFamily="34" charset="0"/>
              </a:rPr>
              <a:t>independentes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4890450" y="3272044"/>
            <a:ext cx="2664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latin typeface="Calibri" panose="020F0502020204030204" pitchFamily="34" charset="0"/>
                <a:cs typeface="Calibri" panose="020F0502020204030204" pitchFamily="34" charset="0"/>
              </a:rPr>
              <a:t>Quatro</a:t>
            </a:r>
          </a:p>
          <a:p>
            <a:pPr algn="ctr"/>
            <a:r>
              <a:rPr lang="pt-BR" sz="3000" dirty="0">
                <a:latin typeface="Calibri" panose="020F0502020204030204" pitchFamily="34" charset="0"/>
                <a:cs typeface="Calibri" panose="020F0502020204030204" pitchFamily="34" charset="0"/>
              </a:rPr>
              <a:t>sínodos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8228781" y="3266050"/>
            <a:ext cx="266429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dirty="0">
                <a:latin typeface="Calibri" panose="020F0502020204030204" pitchFamily="34" charset="0"/>
                <a:cs typeface="Calibri" panose="020F0502020204030204" pitchFamily="34" charset="0"/>
              </a:rPr>
              <a:t>Igreja</a:t>
            </a:r>
          </a:p>
          <a:p>
            <a:pPr algn="ctr"/>
            <a:r>
              <a:rPr lang="pt-BR" sz="3000" dirty="0">
                <a:latin typeface="Calibri" panose="020F0502020204030204" pitchFamily="34" charset="0"/>
                <a:cs typeface="Calibri" panose="020F0502020204030204" pitchFamily="34" charset="0"/>
              </a:rPr>
              <a:t>nacional</a:t>
            </a:r>
          </a:p>
        </p:txBody>
      </p:sp>
      <p:sp>
        <p:nvSpPr>
          <p:cNvPr id="8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697728" y="6265734"/>
            <a:ext cx="24713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2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597352"/>
          </a:xfrm>
          <a:prstGeom prst="rect">
            <a:avLst/>
          </a:prstGeom>
        </p:spPr>
      </p:pic>
      <p:sp>
        <p:nvSpPr>
          <p:cNvPr id="7" name="Título 5"/>
          <p:cNvSpPr>
            <a:spLocks noGrp="1"/>
          </p:cNvSpPr>
          <p:nvPr>
            <p:ph type="title"/>
          </p:nvPr>
        </p:nvSpPr>
        <p:spPr>
          <a:xfrm>
            <a:off x="21044" y="356332"/>
            <a:ext cx="12192000" cy="79208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dirty="0">
                <a:solidFill>
                  <a:schemeClr val="bg1"/>
                </a:solidFill>
                <a:latin typeface="+mn-lt"/>
              </a:rPr>
              <a:t>Comunidades independentes</a:t>
            </a:r>
          </a:p>
        </p:txBody>
      </p:sp>
      <p:sp>
        <p:nvSpPr>
          <p:cNvPr id="6" name="Espaço Reservado para Conteúdo 6"/>
          <p:cNvSpPr>
            <a:spLocks noGrp="1"/>
          </p:cNvSpPr>
          <p:nvPr>
            <p:ph idx="1"/>
          </p:nvPr>
        </p:nvSpPr>
        <p:spPr>
          <a:xfrm>
            <a:off x="767408" y="1556792"/>
            <a:ext cx="9289031" cy="1355824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bg2">
                  <a:lumMod val="50000"/>
                </a:schemeClr>
              </a:buClr>
              <a:buNone/>
              <a:defRPr/>
            </a:pPr>
            <a:r>
              <a:rPr lang="pt-BR" sz="3200" dirty="0"/>
              <a:t>De 1824 a 1889</a:t>
            </a:r>
            <a:r>
              <a:rPr lang="pt-BR" sz="3200"/>
              <a:t>: Igreja </a:t>
            </a:r>
            <a:r>
              <a:rPr lang="pt-BR" sz="3200" dirty="0"/>
              <a:t>Católica Apostólica Romana como Igreja oficial do Império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976958" y="3717032"/>
            <a:ext cx="26026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latin typeface="Calibri" panose="020F0502020204030204" pitchFamily="34" charset="0"/>
                <a:cs typeface="Calibri" panose="020F0502020204030204" pitchFamily="34" charset="0"/>
              </a:rPr>
              <a:t>Confissão </a:t>
            </a:r>
          </a:p>
          <a:p>
            <a:pPr algn="ctr"/>
            <a:r>
              <a:rPr lang="pt-BR" sz="4000" b="1" dirty="0">
                <a:latin typeface="Calibri" panose="020F0502020204030204" pitchFamily="34" charset="0"/>
                <a:cs typeface="Calibri" panose="020F0502020204030204" pitchFamily="34" charset="0"/>
              </a:rPr>
              <a:t>luterana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7680176" y="2760067"/>
            <a:ext cx="26026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latin typeface="Calibri" panose="020F0502020204030204" pitchFamily="34" charset="0"/>
                <a:cs typeface="Calibri" panose="020F0502020204030204" pitchFamily="34" charset="0"/>
              </a:rPr>
              <a:t>Culto</a:t>
            </a:r>
          </a:p>
          <a:p>
            <a:pPr algn="ctr"/>
            <a:r>
              <a:rPr lang="pt-BR" sz="3200" b="1" dirty="0">
                <a:latin typeface="Calibri" panose="020F0502020204030204" pitchFamily="34" charset="0"/>
                <a:cs typeface="Calibri" panose="020F0502020204030204" pitchFamily="34" charset="0"/>
              </a:rPr>
              <a:t>doméstico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7392144" y="4869160"/>
            <a:ext cx="33522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latin typeface="Calibri" panose="020F0502020204030204" pitchFamily="34" charset="0"/>
                <a:cs typeface="Calibri" panose="020F0502020204030204" pitchFamily="34" charset="0"/>
              </a:rPr>
              <a:t>Templos sem</a:t>
            </a:r>
          </a:p>
          <a:p>
            <a:pPr algn="ctr"/>
            <a:r>
              <a:rPr lang="pt-BR" sz="3200" b="1" dirty="0">
                <a:latin typeface="Calibri" panose="020F0502020204030204" pitchFamily="34" charset="0"/>
                <a:cs typeface="Calibri" panose="020F0502020204030204" pitchFamily="34" charset="0"/>
              </a:rPr>
              <a:t>torre e sino</a:t>
            </a:r>
          </a:p>
        </p:txBody>
      </p:sp>
      <p:sp>
        <p:nvSpPr>
          <p:cNvPr id="10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697728" y="6265734"/>
            <a:ext cx="24713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3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555"/>
            <a:ext cx="12192000" cy="6871555"/>
          </a:xfrm>
          <a:prstGeom prst="rect">
            <a:avLst/>
          </a:prstGeom>
        </p:spPr>
      </p:pic>
      <p:sp>
        <p:nvSpPr>
          <p:cNvPr id="19" name="Título 5"/>
          <p:cNvSpPr>
            <a:spLocks noGrp="1"/>
          </p:cNvSpPr>
          <p:nvPr>
            <p:ph type="title"/>
          </p:nvPr>
        </p:nvSpPr>
        <p:spPr>
          <a:xfrm>
            <a:off x="0" y="3967387"/>
            <a:ext cx="12192000" cy="792088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dirty="0">
                <a:solidFill>
                  <a:schemeClr val="bg1"/>
                </a:solidFill>
                <a:latin typeface="+mn-lt"/>
              </a:rPr>
              <a:t>Comunidades independentes</a:t>
            </a:r>
          </a:p>
        </p:txBody>
      </p:sp>
      <p:sp>
        <p:nvSpPr>
          <p:cNvPr id="6147" name="Espaço Reservado para Conteúdo 6"/>
          <p:cNvSpPr>
            <a:spLocks noGrp="1"/>
          </p:cNvSpPr>
          <p:nvPr>
            <p:ph idx="1"/>
          </p:nvPr>
        </p:nvSpPr>
        <p:spPr>
          <a:xfrm>
            <a:off x="1703512" y="4869160"/>
            <a:ext cx="8733656" cy="1440160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bg2">
                  <a:lumMod val="50000"/>
                </a:schemeClr>
              </a:buClr>
              <a:buNone/>
              <a:defRPr/>
            </a:pPr>
            <a:r>
              <a:rPr lang="pt-BR" sz="3000" dirty="0">
                <a:latin typeface="+mn-lt"/>
                <a:cs typeface="Times New Roman" pitchFamily="18" charset="0"/>
              </a:rPr>
              <a:t>Característica principal: as comunidades estavam isoladas, sem vínculo institucional e sem iniciativas </a:t>
            </a:r>
            <a:r>
              <a:rPr lang="pt-BR" sz="3000" dirty="0">
                <a:cs typeface="Times New Roman" pitchFamily="18" charset="0"/>
              </a:rPr>
              <a:t/>
            </a:r>
            <a:br>
              <a:rPr lang="pt-BR" sz="3000" dirty="0">
                <a:cs typeface="Times New Roman" pitchFamily="18" charset="0"/>
              </a:rPr>
            </a:br>
            <a:r>
              <a:rPr lang="pt-BR" sz="3000" dirty="0">
                <a:latin typeface="+mn-lt"/>
                <a:cs typeface="Times New Roman" pitchFamily="18" charset="0"/>
              </a:rPr>
              <a:t>de cooperação mútua.</a:t>
            </a:r>
            <a:endParaRPr lang="pt-BR" sz="3000" dirty="0">
              <a:latin typeface="+mn-lt"/>
            </a:endParaRPr>
          </a:p>
        </p:txBody>
      </p:sp>
      <p:sp>
        <p:nvSpPr>
          <p:cNvPr id="38" name="Divisa 4"/>
          <p:cNvSpPr/>
          <p:nvPr/>
        </p:nvSpPr>
        <p:spPr>
          <a:xfrm>
            <a:off x="8615364" y="3933826"/>
            <a:ext cx="1074737" cy="71596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104013" tIns="69342" rIns="34671" bIns="69342" spcCol="1270" anchor="ctr"/>
          <a:lstStyle/>
          <a:p>
            <a:pPr algn="ctr" defTabSz="1155700" eaLnBrk="1" hangingPunct="1">
              <a:lnSpc>
                <a:spcPct val="90000"/>
              </a:lnSpc>
              <a:spcAft>
                <a:spcPct val="35000"/>
              </a:spcAft>
              <a:defRPr/>
            </a:pPr>
            <a:endParaRPr lang="pt-BR" sz="2600"/>
          </a:p>
        </p:txBody>
      </p:sp>
      <p:sp>
        <p:nvSpPr>
          <p:cNvPr id="6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697728" y="6265734"/>
            <a:ext cx="24713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4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419"/>
            <a:ext cx="12192000" cy="6871555"/>
          </a:xfrm>
          <a:prstGeom prst="rect">
            <a:avLst/>
          </a:prstGeom>
        </p:spPr>
      </p:pic>
      <p:sp>
        <p:nvSpPr>
          <p:cNvPr id="7170" name="Título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119659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5400" b="1" dirty="0">
                <a:solidFill>
                  <a:srgbClr val="F26D35"/>
                </a:solidFill>
                <a:latin typeface="+mn-lt"/>
                <a:cs typeface="Times New Roman" pitchFamily="18" charset="0"/>
              </a:rPr>
              <a:t>Os quatro sínodos</a:t>
            </a:r>
            <a:endParaRPr lang="pt-BR" sz="5400" dirty="0">
              <a:solidFill>
                <a:srgbClr val="F26D35"/>
              </a:solidFill>
              <a:latin typeface="+mn-lt"/>
            </a:endParaRPr>
          </a:p>
        </p:txBody>
      </p:sp>
      <p:sp>
        <p:nvSpPr>
          <p:cNvPr id="48131" name="Espaço Reservado para Conteúdo 2"/>
          <p:cNvSpPr>
            <a:spLocks noGrp="1"/>
          </p:cNvSpPr>
          <p:nvPr>
            <p:ph idx="1"/>
          </p:nvPr>
        </p:nvSpPr>
        <p:spPr>
          <a:xfrm>
            <a:off x="695400" y="1916832"/>
            <a:ext cx="10801200" cy="1872208"/>
          </a:xfrm>
        </p:spPr>
        <p:txBody>
          <a:bodyPr rtlCol="0">
            <a:normAutofit/>
          </a:bodyPr>
          <a:lstStyle/>
          <a:p>
            <a:pPr marL="0" indent="0" algn="ctr" eaLnBrk="1" fontAlgn="auto" hangingPunct="1">
              <a:spcAft>
                <a:spcPts val="0"/>
              </a:spcAft>
              <a:buClr>
                <a:schemeClr val="bg2">
                  <a:lumMod val="50000"/>
                </a:schemeClr>
              </a:buClr>
              <a:buNone/>
              <a:defRPr/>
            </a:pPr>
            <a:r>
              <a:rPr lang="pt-BR" sz="3000" dirty="0">
                <a:latin typeface="+mn-lt"/>
              </a:rPr>
              <a:t>O sínodo era um órgão representativo das comunidades </a:t>
            </a:r>
            <a:br>
              <a:rPr lang="pt-BR" sz="3000" dirty="0">
                <a:latin typeface="+mn-lt"/>
              </a:rPr>
            </a:br>
            <a:r>
              <a:rPr lang="pt-BR" sz="3000" dirty="0">
                <a:latin typeface="+mn-lt"/>
              </a:rPr>
              <a:t>frente ao poder público. Preocupava-se com a liberdade religiosa </a:t>
            </a:r>
            <a:br>
              <a:rPr lang="pt-BR" sz="3000" dirty="0">
                <a:latin typeface="+mn-lt"/>
              </a:rPr>
            </a:br>
            <a:r>
              <a:rPr lang="pt-BR" sz="3000" dirty="0">
                <a:latin typeface="+mn-lt"/>
              </a:rPr>
              <a:t>e com o empenho na busca por unidade da Igreja. 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695400" y="4869160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rgbClr val="CC99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comunidade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647728" y="4869160"/>
            <a:ext cx="216024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>
                <a:solidFill>
                  <a:schemeClr val="accent6">
                    <a:lumMod val="40000"/>
                    <a:lumOff val="6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paróquia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312024" y="4869160"/>
            <a:ext cx="223224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>
                <a:solidFill>
                  <a:srgbClr val="FEC08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distrito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9037742" y="4869160"/>
            <a:ext cx="22300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000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sínodo</a:t>
            </a:r>
          </a:p>
        </p:txBody>
      </p:sp>
      <p:sp>
        <p:nvSpPr>
          <p:cNvPr id="11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697728" y="6265734"/>
            <a:ext cx="24713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5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18554" y="75704"/>
            <a:ext cx="12192000" cy="1119659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5400" b="1" dirty="0">
                <a:solidFill>
                  <a:srgbClr val="F26D35"/>
                </a:solidFill>
                <a:latin typeface="+mn-lt"/>
                <a:cs typeface="Times New Roman" pitchFamily="18" charset="0"/>
              </a:rPr>
              <a:t>Os quatro sínodos</a:t>
            </a:r>
            <a:endParaRPr lang="pt-BR" sz="5400" dirty="0">
              <a:solidFill>
                <a:srgbClr val="F26D35"/>
              </a:solidFill>
              <a:latin typeface="+mn-lt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3287688" y="1484784"/>
            <a:ext cx="51845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>
                <a:solidFill>
                  <a:srgbClr val="F26D35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1886</a:t>
            </a:r>
            <a:r>
              <a:rPr 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– Sínodo </a:t>
            </a:r>
            <a:r>
              <a:rPr lang="pt-BR" sz="2800" dirty="0" err="1">
                <a:latin typeface="Calibri" panose="020F0502020204030204" pitchFamily="34" charset="0"/>
                <a:cs typeface="Calibri" panose="020F0502020204030204" pitchFamily="34" charset="0"/>
              </a:rPr>
              <a:t>Riograndense</a:t>
            </a:r>
            <a:endParaRPr lang="pt-B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sz="2800" i="1" dirty="0">
                <a:latin typeface="Calibri" panose="020F0502020204030204" pitchFamily="34" charset="0"/>
                <a:cs typeface="Calibri" panose="020F0502020204030204" pitchFamily="34" charset="0"/>
              </a:rPr>
              <a:t>P. </a:t>
            </a:r>
            <a:r>
              <a:rPr lang="pt-BR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Wilhem</a:t>
            </a:r>
            <a:r>
              <a:rPr lang="pt-BR" sz="2800" i="1" dirty="0"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Rotermund</a:t>
            </a:r>
            <a:endParaRPr lang="pt-B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CaixaDeTexto 10"/>
          <p:cNvSpPr txBox="1"/>
          <p:nvPr/>
        </p:nvSpPr>
        <p:spPr>
          <a:xfrm>
            <a:off x="4786273" y="2610903"/>
            <a:ext cx="51261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b="1" dirty="0">
                <a:solidFill>
                  <a:srgbClr val="00705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1905</a:t>
            </a:r>
            <a:r>
              <a:rPr lang="pt-BR" sz="2400" b="1" dirty="0">
                <a:solidFill>
                  <a:srgbClr val="00A479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– Sínodo Evangélico Luterano de </a:t>
            </a:r>
            <a:b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Santa Catarina, Paraná e outros estados</a:t>
            </a:r>
          </a:p>
          <a:p>
            <a:r>
              <a:rPr lang="pt-BR" sz="2400" i="1" dirty="0">
                <a:latin typeface="Calibri" panose="020F0502020204030204" pitchFamily="34" charset="0"/>
                <a:cs typeface="Calibri" panose="020F0502020204030204" pitchFamily="34" charset="0"/>
              </a:rPr>
              <a:t>P. Otto </a:t>
            </a:r>
            <a:r>
              <a:rPr lang="pt-BR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Kuhr</a:t>
            </a:r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CaixaDeTexto 11"/>
          <p:cNvSpPr txBox="1"/>
          <p:nvPr/>
        </p:nvSpPr>
        <p:spPr>
          <a:xfrm>
            <a:off x="4785303" y="5109785"/>
            <a:ext cx="483908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800" b="1" dirty="0">
                <a:solidFill>
                  <a:srgbClr val="6600CC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1912</a:t>
            </a:r>
            <a:r>
              <a:rPr 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– Sínodo do Brasil Central</a:t>
            </a:r>
          </a:p>
          <a:p>
            <a:r>
              <a:rPr lang="pt-BR" sz="2800" i="1" dirty="0">
                <a:latin typeface="Calibri" panose="020F0502020204030204" pitchFamily="34" charset="0"/>
                <a:cs typeface="Calibri" panose="020F0502020204030204" pitchFamily="34" charset="0"/>
              </a:rPr>
              <a:t>P. Ludwig </a:t>
            </a:r>
            <a:r>
              <a:rPr lang="pt-BR" sz="2800" i="1" dirty="0" err="1">
                <a:latin typeface="Calibri" panose="020F0502020204030204" pitchFamily="34" charset="0"/>
                <a:cs typeface="Calibri" panose="020F0502020204030204" pitchFamily="34" charset="0"/>
              </a:rPr>
              <a:t>Hoepffner</a:t>
            </a:r>
            <a:endParaRPr lang="pt-B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CaixaDeTexto 12"/>
          <p:cNvSpPr txBox="1"/>
          <p:nvPr/>
        </p:nvSpPr>
        <p:spPr>
          <a:xfrm>
            <a:off x="3359696" y="4038402"/>
            <a:ext cx="597666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pt-BR" sz="2400" b="1" dirty="0">
                <a:solidFill>
                  <a:schemeClr val="accent5">
                    <a:lumMod val="7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1911</a:t>
            </a:r>
            <a: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– Sínodo da Associação de Comunidades</a:t>
            </a:r>
          </a:p>
          <a:p>
            <a:r>
              <a:rPr lang="pt-BR" sz="2400" i="1" dirty="0">
                <a:latin typeface="Calibri" panose="020F0502020204030204" pitchFamily="34" charset="0"/>
                <a:cs typeface="Calibri" panose="020F0502020204030204" pitchFamily="34" charset="0"/>
              </a:rPr>
              <a:t>P. Walter </a:t>
            </a:r>
            <a:r>
              <a:rPr lang="pt-BR" sz="2400" i="1" dirty="0" err="1">
                <a:latin typeface="Calibri" panose="020F0502020204030204" pitchFamily="34" charset="0"/>
                <a:cs typeface="Calibri" panose="020F0502020204030204" pitchFamily="34" charset="0"/>
              </a:rPr>
              <a:t>Mummelthey</a:t>
            </a:r>
            <a:endParaRPr lang="pt-BR" sz="24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697728" y="6265734"/>
            <a:ext cx="24713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6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83"/>
            <a:ext cx="12192000" cy="6853417"/>
          </a:xfrm>
          <a:prstGeom prst="rect">
            <a:avLst/>
          </a:prstGeom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0" y="287195"/>
            <a:ext cx="12192000" cy="983032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4800" b="1" dirty="0">
                <a:solidFill>
                  <a:srgbClr val="F26D35"/>
                </a:solidFill>
                <a:latin typeface="+mn-lt"/>
                <a:cs typeface="Times New Roman" pitchFamily="18" charset="0"/>
              </a:rPr>
              <a:t>Igreja de abrangência nacional</a:t>
            </a:r>
            <a:endParaRPr lang="pt-BR" sz="4800" dirty="0">
              <a:solidFill>
                <a:srgbClr val="F26D35"/>
              </a:solidFill>
              <a:latin typeface="+mn-lt"/>
            </a:endParaRPr>
          </a:p>
        </p:txBody>
      </p:sp>
      <p:sp>
        <p:nvSpPr>
          <p:cNvPr id="14" name="Espaço Reservado para Conteúdo 7"/>
          <p:cNvSpPr>
            <a:spLocks noGrp="1"/>
          </p:cNvSpPr>
          <p:nvPr>
            <p:ph idx="1"/>
          </p:nvPr>
        </p:nvSpPr>
        <p:spPr>
          <a:xfrm>
            <a:off x="2068772" y="2060848"/>
            <a:ext cx="4968875" cy="1047526"/>
          </a:xfrm>
        </p:spPr>
        <p:txBody>
          <a:bodyPr>
            <a:normAutofit/>
          </a:bodyPr>
          <a:lstStyle/>
          <a:p>
            <a:pPr marL="0" indent="0" eaLnBrk="1" hangingPunct="1">
              <a:spcBef>
                <a:spcPct val="50000"/>
              </a:spcBef>
              <a:buNone/>
              <a:defRPr/>
            </a:pPr>
            <a:r>
              <a:rPr lang="pt-BR" sz="3000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Fundação da Faculdade de Teologia em São Leopoldo (RS)</a:t>
            </a:r>
          </a:p>
        </p:txBody>
      </p:sp>
      <p:sp>
        <p:nvSpPr>
          <p:cNvPr id="16388" name="CaixaDeTexto 7"/>
          <p:cNvSpPr txBox="1">
            <a:spLocks noChangeArrowheads="1"/>
          </p:cNvSpPr>
          <p:nvPr/>
        </p:nvSpPr>
        <p:spPr bwMode="auto">
          <a:xfrm>
            <a:off x="9192344" y="5716588"/>
            <a:ext cx="25209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lr>
                <a:srgbClr val="948A54"/>
              </a:buClr>
              <a:buSzPct val="80000"/>
              <a:buFont typeface="Wingdings" panose="05000000000000000000" pitchFamily="2" charset="2"/>
              <a:buChar char="v"/>
              <a:defRPr sz="3200">
                <a:solidFill>
                  <a:schemeClr val="tx1"/>
                </a:solidFill>
                <a:latin typeface="Franklin Gothic Book" panose="020B0503020102020204" pitchFamily="34" charset="0"/>
                <a:cs typeface="Browallia New" pitchFamily="34" charset="-34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Franklin Gothic Book" panose="020B0503020102020204" pitchFamily="34" charset="0"/>
                <a:cs typeface="Browallia New" pitchFamily="34" charset="-34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Franklin Gothic Book" panose="020B0503020102020204" pitchFamily="34" charset="0"/>
                <a:cs typeface="Browallia New" pitchFamily="34" charset="-34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Browallia New" pitchFamily="34" charset="-34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Browallia New" pitchFamily="34" charset="-34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Browallia New" pitchFamily="34" charset="-34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Browallia New" pitchFamily="34" charset="-34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Browallia New" pitchFamily="34" charset="-34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Franklin Gothic Book" panose="020B0503020102020204" pitchFamily="34" charset="0"/>
                <a:cs typeface="Browallia New" pitchFamily="34" charset="-34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pt-BR" altLang="pt-BR" sz="2000" dirty="0">
                <a:latin typeface="Arial" panose="020B0604020202020204" pitchFamily="34" charset="0"/>
                <a:cs typeface="Arial" panose="020B0604020202020204" pitchFamily="34" charset="0"/>
              </a:rPr>
              <a:t>P. Hermann </a:t>
            </a:r>
            <a:r>
              <a:rPr lang="pt-BR" altLang="pt-BR" sz="2000" dirty="0" err="1">
                <a:latin typeface="Arial" panose="020B0604020202020204" pitchFamily="34" charset="0"/>
                <a:cs typeface="Arial" panose="020B0604020202020204" pitchFamily="34" charset="0"/>
              </a:rPr>
              <a:t>Dohms</a:t>
            </a:r>
            <a:endParaRPr lang="pt-BR" altLang="pt-B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spaço Reservado para Conteúdo 7"/>
          <p:cNvSpPr txBox="1">
            <a:spLocks/>
          </p:cNvSpPr>
          <p:nvPr/>
        </p:nvSpPr>
        <p:spPr bwMode="auto">
          <a:xfrm>
            <a:off x="2135560" y="3782150"/>
            <a:ext cx="4968875" cy="576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eaLnBrk="1" hangingPunct="1">
              <a:spcBef>
                <a:spcPct val="50000"/>
              </a:spcBef>
              <a:buClr>
                <a:srgbClr val="948A54"/>
              </a:buClr>
              <a:buSzPct val="80000"/>
              <a:buFont typeface="Wingdings" pitchFamily="2" charset="2"/>
              <a:buNone/>
              <a:defRPr/>
            </a:pPr>
            <a:r>
              <a:rPr lang="pt-BR" sz="3000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Federação sinodal</a:t>
            </a:r>
          </a:p>
        </p:txBody>
      </p:sp>
      <p:sp>
        <p:nvSpPr>
          <p:cNvPr id="18" name="Espaço Reservado para Conteúdo 7"/>
          <p:cNvSpPr txBox="1">
            <a:spLocks/>
          </p:cNvSpPr>
          <p:nvPr/>
        </p:nvSpPr>
        <p:spPr bwMode="auto">
          <a:xfrm>
            <a:off x="2135560" y="5042868"/>
            <a:ext cx="6048672" cy="11944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eaLnBrk="1" hangingPunct="1">
              <a:spcBef>
                <a:spcPts val="0"/>
              </a:spcBef>
              <a:buClr>
                <a:srgbClr val="948A54"/>
              </a:buClr>
              <a:buSzPct val="80000"/>
              <a:defRPr/>
            </a:pPr>
            <a:r>
              <a:rPr lang="pt-BR" sz="3000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Federação Sinodal – Igreja Evangélica </a:t>
            </a:r>
            <a:br>
              <a:rPr lang="pt-BR" sz="3000" dirty="0">
                <a:solidFill>
                  <a:schemeClr val="bg1"/>
                </a:solidFill>
                <a:latin typeface="+mn-lt"/>
                <a:cs typeface="Times New Roman" pitchFamily="18" charset="0"/>
              </a:rPr>
            </a:br>
            <a:r>
              <a:rPr lang="pt-BR" sz="3000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de Confissão Luterana no Brasil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91344" y="2133601"/>
            <a:ext cx="1656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latin typeface="Calibri" panose="020F0502020204030204" pitchFamily="34" charset="0"/>
                <a:cs typeface="Calibri" panose="020F0502020204030204" pitchFamily="34" charset="0"/>
              </a:rPr>
              <a:t>1946 –</a:t>
            </a:r>
          </a:p>
        </p:txBody>
      </p:sp>
      <p:sp>
        <p:nvSpPr>
          <p:cNvPr id="25" name="CaixaDeTexto 24"/>
          <p:cNvSpPr txBox="1"/>
          <p:nvPr/>
        </p:nvSpPr>
        <p:spPr>
          <a:xfrm>
            <a:off x="195074" y="3650526"/>
            <a:ext cx="1652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latin typeface="Calibri" panose="020F0502020204030204" pitchFamily="34" charset="0"/>
                <a:cs typeface="Calibri" panose="020F0502020204030204" pitchFamily="34" charset="0"/>
              </a:rPr>
              <a:t>1949 – 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191344" y="5208727"/>
            <a:ext cx="16561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b="1" dirty="0">
                <a:latin typeface="Calibri" panose="020F0502020204030204" pitchFamily="34" charset="0"/>
                <a:cs typeface="Calibri" panose="020F0502020204030204" pitchFamily="34" charset="0"/>
              </a:rPr>
              <a:t>1952 –</a:t>
            </a:r>
          </a:p>
        </p:txBody>
      </p:sp>
      <p:sp>
        <p:nvSpPr>
          <p:cNvPr id="11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697728" y="6265734"/>
            <a:ext cx="24713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7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228649"/>
            <a:ext cx="12192001" cy="5629352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6282" y="116632"/>
            <a:ext cx="12175717" cy="1325563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4800" b="1" dirty="0">
                <a:solidFill>
                  <a:srgbClr val="F26D35"/>
                </a:solidFill>
                <a:latin typeface="+mn-lt"/>
              </a:rPr>
              <a:t>Base confessional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477800" y="5095635"/>
            <a:ext cx="269790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Bíblia</a:t>
            </a:r>
          </a:p>
        </p:txBody>
      </p:sp>
      <p:sp>
        <p:nvSpPr>
          <p:cNvPr id="31" name="CaixaDeTexto 30"/>
          <p:cNvSpPr txBox="1"/>
          <p:nvPr/>
        </p:nvSpPr>
        <p:spPr>
          <a:xfrm>
            <a:off x="3318664" y="4849415"/>
            <a:ext cx="269790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Credos antigos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6159528" y="4849414"/>
            <a:ext cx="25852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Confissão de </a:t>
            </a:r>
            <a:r>
              <a:rPr lang="pt-BR" sz="3600" dirty="0" err="1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Augsburgo</a:t>
            </a:r>
            <a:endParaRPr lang="pt-BR" sz="36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CaixaDeTexto 32"/>
          <p:cNvSpPr txBox="1"/>
          <p:nvPr/>
        </p:nvSpPr>
        <p:spPr>
          <a:xfrm>
            <a:off x="9048328" y="4849414"/>
            <a:ext cx="23928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Catecismo menor</a:t>
            </a:r>
          </a:p>
        </p:txBody>
      </p:sp>
      <p:sp>
        <p:nvSpPr>
          <p:cNvPr id="9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697728" y="6265734"/>
            <a:ext cx="24713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8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31" grpId="0"/>
      <p:bldP spid="32" grpId="0"/>
      <p:bldP spid="3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374"/>
            <a:ext cx="12192001" cy="6316626"/>
          </a:xfrm>
          <a:prstGeom prst="rect">
            <a:avLst/>
          </a:prstGeom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983432" y="556438"/>
            <a:ext cx="7632848" cy="1143000"/>
          </a:xfrm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dirty="0">
                <a:solidFill>
                  <a:schemeClr val="bg1"/>
                </a:solidFill>
                <a:latin typeface="+mn-lt"/>
                <a:cs typeface="Times New Roman" pitchFamily="18" charset="0"/>
              </a:rPr>
              <a:t>Igreja de abrangência nacional</a:t>
            </a:r>
            <a:endParaRPr lang="pt-BR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1268" name="Espaço Reservado para Conteúdo 7"/>
          <p:cNvSpPr>
            <a:spLocks noGrp="1"/>
          </p:cNvSpPr>
          <p:nvPr>
            <p:ph idx="1"/>
          </p:nvPr>
        </p:nvSpPr>
        <p:spPr>
          <a:xfrm>
            <a:off x="983432" y="2204864"/>
            <a:ext cx="4104456" cy="864096"/>
          </a:xfrm>
        </p:spPr>
        <p:txBody>
          <a:bodyPr>
            <a:normAutofit fontScale="85000" lnSpcReduction="10000"/>
          </a:bodyPr>
          <a:lstStyle/>
          <a:p>
            <a:pPr marL="0" indent="0" eaLnBrk="1" hangingPunct="1">
              <a:spcBef>
                <a:spcPct val="50000"/>
              </a:spcBef>
              <a:buNone/>
              <a:defRPr/>
            </a:pPr>
            <a:r>
              <a:rPr lang="pt-BR" dirty="0">
                <a:solidFill>
                  <a:srgbClr val="333333"/>
                </a:solidFill>
                <a:cs typeface="Times New Roman" pitchFamily="18" charset="0"/>
              </a:rPr>
              <a:t>1968: Constituída a IECLB, </a:t>
            </a:r>
            <a:br>
              <a:rPr lang="pt-BR" dirty="0">
                <a:solidFill>
                  <a:srgbClr val="333333"/>
                </a:solidFill>
                <a:cs typeface="Times New Roman" pitchFamily="18" charset="0"/>
              </a:rPr>
            </a:br>
            <a:r>
              <a:rPr lang="pt-BR" dirty="0">
                <a:solidFill>
                  <a:srgbClr val="333333"/>
                </a:solidFill>
                <a:cs typeface="Times New Roman" pitchFamily="18" charset="0"/>
              </a:rPr>
              <a:t>com sede em Porto Alegre/RS</a:t>
            </a:r>
          </a:p>
          <a:p>
            <a:pPr eaLnBrk="1" hangingPunct="1">
              <a:defRPr/>
            </a:pPr>
            <a:endParaRPr lang="pt-BR" dirty="0"/>
          </a:p>
        </p:txBody>
      </p:sp>
      <p:pic>
        <p:nvPicPr>
          <p:cNvPr id="20486" name="Picture 8" descr="C:\Users\Pastor\Desktop\logo_IECLB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544" y="3412653"/>
            <a:ext cx="2321046" cy="310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697728" y="6265734"/>
            <a:ext cx="24713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9</a:t>
            </a:r>
            <a:endParaRPr lang="pt-BR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1555"/>
          </a:xfrm>
          <a:prstGeom prst="rect">
            <a:avLst/>
          </a:prstGeom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343472" y="1142003"/>
            <a:ext cx="4536504" cy="2304256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6000" b="1" dirty="0">
                <a:solidFill>
                  <a:srgbClr val="F26D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A primeira estrutura </a:t>
            </a:r>
            <a:br>
              <a:rPr lang="pt-BR" sz="6000" b="1" dirty="0">
                <a:solidFill>
                  <a:srgbClr val="F26D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</a:br>
            <a:r>
              <a:rPr lang="pt-BR" sz="4000" b="1" dirty="0">
                <a:solidFill>
                  <a:srgbClr val="F26D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(1968 a 1998)</a:t>
            </a:r>
            <a:endParaRPr lang="pt-BR" sz="4000" dirty="0">
              <a:solidFill>
                <a:srgbClr val="F26D3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aixaDeTexto 2"/>
          <p:cNvSpPr txBox="1"/>
          <p:nvPr/>
        </p:nvSpPr>
        <p:spPr>
          <a:xfrm>
            <a:off x="1055440" y="5775647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COMUNIDADE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3071664" y="5775646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PARÓQUIA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5207224" y="5771593"/>
            <a:ext cx="2040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DISTRITO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7283116" y="5760747"/>
            <a:ext cx="20409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REGIÃO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9383688" y="5617704"/>
            <a:ext cx="2040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ADMINISTRAÇÃO</a:t>
            </a:r>
            <a: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CENTRAL</a:t>
            </a:r>
          </a:p>
        </p:txBody>
      </p:sp>
      <p:sp>
        <p:nvSpPr>
          <p:cNvPr id="12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10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1024" cy="6876641"/>
          </a:xfrm>
          <a:prstGeom prst="rect">
            <a:avLst/>
          </a:prstGeom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055440" y="764704"/>
            <a:ext cx="3816424" cy="187220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6000" b="1" dirty="0">
                <a:solidFill>
                  <a:srgbClr val="F26D35"/>
                </a:solidFill>
                <a:latin typeface="+mn-lt"/>
              </a:rPr>
              <a:t>A estrutura atual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063552" y="5949280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COMUNIDADE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223792" y="5949279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PARÓQUIA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6340200" y="5943700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SÍNODO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8489154" y="5827911"/>
            <a:ext cx="2040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ADMINISTRAÇÃO</a:t>
            </a:r>
            <a: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CENTRAL</a:t>
            </a:r>
          </a:p>
        </p:txBody>
      </p:sp>
      <p:sp>
        <p:nvSpPr>
          <p:cNvPr id="11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11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5" y="2475288"/>
            <a:ext cx="11488432" cy="1961824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052736"/>
            <a:ext cx="8219449" cy="1423869"/>
          </a:xfrm>
          <a:prstGeom prst="rect">
            <a:avLst/>
          </a:prstGeom>
        </p:spPr>
      </p:pic>
      <p:sp>
        <p:nvSpPr>
          <p:cNvPr id="14338" name="Título 1"/>
          <p:cNvSpPr>
            <a:spLocks noGrp="1"/>
          </p:cNvSpPr>
          <p:nvPr>
            <p:ph type="title"/>
          </p:nvPr>
        </p:nvSpPr>
        <p:spPr>
          <a:xfrm>
            <a:off x="0" y="260648"/>
            <a:ext cx="12192000" cy="750168"/>
          </a:xfrm>
        </p:spPr>
        <p:txBody>
          <a:bodyPr>
            <a:no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4800" b="1" dirty="0">
                <a:solidFill>
                  <a:srgbClr val="F26D35"/>
                </a:solidFill>
                <a:latin typeface="+mn-lt"/>
              </a:rPr>
              <a:t>Comunidade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351584" y="1722593"/>
            <a:ext cx="561662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Base da organização da IECLB.</a:t>
            </a:r>
          </a:p>
          <a:p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2315713" y="2902844"/>
            <a:ext cx="914623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Congrega as pessoas membros em torno de um centro comum de culto, onde há pregação e </a:t>
            </a:r>
            <a:r>
              <a:rPr lang="pt-BR" altLang="pt-BR" sz="2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administração</a:t>
            </a:r>
          </a:p>
          <a:p>
            <a:r>
              <a:rPr lang="pt-BR" altLang="pt-BR" sz="2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dos </a:t>
            </a:r>
            <a:r>
              <a:rPr lang="pt-BR" alt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sacramentos</a:t>
            </a:r>
            <a:r>
              <a:rPr lang="pt-BR" altLang="pt-BR" sz="2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t-BR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367176"/>
            <a:ext cx="11488431" cy="2160503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2279576" y="4958472"/>
            <a:ext cx="871296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Autonomia </a:t>
            </a:r>
            <a:r>
              <a:rPr lang="pt-BR" alt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administrativa e de planejamento, </a:t>
            </a:r>
            <a:r>
              <a:rPr lang="pt-BR" altLang="pt-BR" sz="2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dentro </a:t>
            </a:r>
            <a:r>
              <a:rPr lang="pt-BR" alt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das normas e diretrizes definidas pela </a:t>
            </a:r>
            <a:r>
              <a:rPr lang="pt-BR" altLang="pt-BR" sz="2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Assembleia </a:t>
            </a:r>
            <a:r>
              <a:rPr lang="pt-BR" alt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Sinodal </a:t>
            </a:r>
            <a:endParaRPr lang="pt-BR" altLang="pt-BR" sz="2800" dirty="0" smtClean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pt-BR" altLang="pt-BR" sz="2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 </a:t>
            </a:r>
            <a:r>
              <a:rPr lang="pt-BR" alt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pelo Concílio da Igreja</a:t>
            </a:r>
            <a:r>
              <a:rPr lang="pt-BR" altLang="pt-BR" sz="2800" dirty="0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pt-BR" altLang="pt-BR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12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73016"/>
            <a:ext cx="11388474" cy="2304256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8800"/>
            <a:ext cx="11388475" cy="1755653"/>
          </a:xfrm>
          <a:prstGeom prst="rect">
            <a:avLst/>
          </a:prstGeom>
        </p:spPr>
      </p:pic>
      <p:sp>
        <p:nvSpPr>
          <p:cNvPr id="15362" name="Título 1"/>
          <p:cNvSpPr>
            <a:spLocks noGrp="1"/>
          </p:cNvSpPr>
          <p:nvPr>
            <p:ph type="title"/>
          </p:nvPr>
        </p:nvSpPr>
        <p:spPr>
          <a:xfrm>
            <a:off x="0" y="188197"/>
            <a:ext cx="12192000" cy="1325563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4800" b="1" dirty="0">
                <a:solidFill>
                  <a:srgbClr val="F26D35"/>
                </a:solidFill>
                <a:latin typeface="+mn-lt"/>
              </a:rPr>
              <a:t>Paróquia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299048" y="4215279"/>
            <a:ext cx="8352928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Responde, perante o Sínodo e os órgãos superiores da IECLB, pela administração geral e pela regularidade do trabalho desenvolvido na área de sua jurisdição.</a:t>
            </a: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2361320" y="2211177"/>
            <a:ext cx="822838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Unidade que coordena o trabalho desenvolvido </a:t>
            </a:r>
            <a:br>
              <a:rPr lang="pt-BR" alt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alt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por uma ou mais comunidades. </a:t>
            </a:r>
          </a:p>
          <a:p>
            <a:endParaRPr lang="pt-BR" dirty="0"/>
          </a:p>
        </p:txBody>
      </p:sp>
      <p:sp>
        <p:nvSpPr>
          <p:cNvPr id="7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13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0"/>
            <a:ext cx="12192001" cy="6858000"/>
          </a:xfrm>
          <a:prstGeom prst="rect">
            <a:avLst/>
          </a:prstGeom>
        </p:spPr>
      </p:pic>
      <p:sp>
        <p:nvSpPr>
          <p:cNvPr id="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14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777565"/>
            <a:ext cx="11595303" cy="2346104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1799620"/>
            <a:ext cx="11595305" cy="1787538"/>
          </a:xfrm>
          <a:prstGeom prst="rect">
            <a:avLst/>
          </a:prstGeom>
        </p:spPr>
      </p:pic>
      <p:sp>
        <p:nvSpPr>
          <p:cNvPr id="16386" name="Título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1325563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4800" b="1" dirty="0">
                <a:solidFill>
                  <a:srgbClr val="F26D35"/>
                </a:solidFill>
                <a:latin typeface="+mn-lt"/>
              </a:rPr>
              <a:t>Sínodo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2351584" y="4437112"/>
            <a:ext cx="8496944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Estabelece diretrizes para o planejamento e a realização do trabalho eclesiástico, zela para que os objetivos da IECLB sejam alcançados.</a:t>
            </a: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2352971" y="2420888"/>
            <a:ext cx="842493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Formado pelo conjunto de comunidades e paróquias em determinada área geográfica. </a:t>
            </a:r>
          </a:p>
          <a:p>
            <a:endParaRPr lang="pt-BR" dirty="0"/>
          </a:p>
        </p:txBody>
      </p:sp>
      <p:sp>
        <p:nvSpPr>
          <p:cNvPr id="7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15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01024" cy="6876641"/>
          </a:xfrm>
          <a:prstGeom prst="rect">
            <a:avLst/>
          </a:prstGeom>
        </p:spPr>
      </p:pic>
      <p:sp>
        <p:nvSpPr>
          <p:cNvPr id="7" name="Título 6"/>
          <p:cNvSpPr>
            <a:spLocks noGrp="1"/>
          </p:cNvSpPr>
          <p:nvPr>
            <p:ph type="title"/>
          </p:nvPr>
        </p:nvSpPr>
        <p:spPr>
          <a:xfrm>
            <a:off x="1055440" y="764704"/>
            <a:ext cx="3816424" cy="187220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6000" b="1" dirty="0">
                <a:solidFill>
                  <a:srgbClr val="F26D35"/>
                </a:solidFill>
                <a:latin typeface="+mn-lt"/>
              </a:rPr>
              <a:t>A estrutura atual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063552" y="5949280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COMUNIDADE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223792" y="5949279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PARÓQUIA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6340200" y="5943700"/>
            <a:ext cx="18722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SÍNODO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8489154" y="5827911"/>
            <a:ext cx="204090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ADMINISTRAÇÃO</a:t>
            </a:r>
            <a: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CENTRAL</a:t>
            </a:r>
          </a:p>
        </p:txBody>
      </p:sp>
      <p:sp>
        <p:nvSpPr>
          <p:cNvPr id="11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16</a:t>
            </a:r>
            <a:endParaRPr lang="pt-BR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6998401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9" y="908720"/>
            <a:ext cx="11305909" cy="1663701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38" y="5134934"/>
            <a:ext cx="8088866" cy="1322449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292" y="3812485"/>
            <a:ext cx="8804907" cy="1322449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90036"/>
            <a:ext cx="11727342" cy="1300417"/>
          </a:xfrm>
          <a:prstGeom prst="rect">
            <a:avLst/>
          </a:prstGeom>
        </p:spPr>
      </p:pic>
      <p:sp>
        <p:nvSpPr>
          <p:cNvPr id="17410" name="Título 1"/>
          <p:cNvSpPr>
            <a:spLocks noGrp="1"/>
          </p:cNvSpPr>
          <p:nvPr>
            <p:ph type="title"/>
          </p:nvPr>
        </p:nvSpPr>
        <p:spPr>
          <a:xfrm>
            <a:off x="0" y="159221"/>
            <a:ext cx="12192000" cy="855745"/>
          </a:xfrm>
        </p:spPr>
        <p:txBody>
          <a:bodyPr/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dirty="0">
                <a:solidFill>
                  <a:srgbClr val="F26D35"/>
                </a:solidFill>
                <a:latin typeface="+mn-lt"/>
              </a:rPr>
              <a:t>Assembleia </a:t>
            </a:r>
            <a:r>
              <a:rPr lang="pt-BR" b="1" dirty="0" smtClean="0">
                <a:solidFill>
                  <a:srgbClr val="F26D35"/>
                </a:solidFill>
                <a:latin typeface="+mn-lt"/>
              </a:rPr>
              <a:t>Sinodal</a:t>
            </a:r>
            <a:endParaRPr lang="pt-BR" b="1" dirty="0">
              <a:solidFill>
                <a:srgbClr val="F26D35"/>
              </a:solidFill>
              <a:latin typeface="+mn-lt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354722" y="5712903"/>
            <a:ext cx="5328592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Aprova o orçamento do Sínodo.</a:t>
            </a:r>
          </a:p>
          <a:p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2305155" y="4368422"/>
            <a:ext cx="600251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hangingPunct="1">
              <a:spcBef>
                <a:spcPts val="1800"/>
              </a:spcBef>
            </a:pPr>
            <a:r>
              <a:rPr lang="pt-BR" alt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Comunhão e partilha de experiências.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269286" y="3012610"/>
            <a:ext cx="886727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Reflexão e debate sobre os temas fundamentais da Igreja.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275334" y="1402064"/>
            <a:ext cx="842493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Aprova o plano de objetivos e metas de missão da Igreja na área do Sínodo.</a:t>
            </a:r>
            <a:endParaRPr lang="pt-BR" sz="28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17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71923"/>
            <a:ext cx="10578728" cy="1317509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4301"/>
            <a:ext cx="10617385" cy="1697622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56792"/>
            <a:ext cx="10559400" cy="1317509"/>
          </a:xfrm>
          <a:prstGeom prst="rect">
            <a:avLst/>
          </a:prstGeom>
        </p:spPr>
      </p:pic>
      <p:sp>
        <p:nvSpPr>
          <p:cNvPr id="18434" name="Título 1"/>
          <p:cNvSpPr>
            <a:spLocks noGrp="1"/>
          </p:cNvSpPr>
          <p:nvPr>
            <p:ph type="title"/>
          </p:nvPr>
        </p:nvSpPr>
        <p:spPr>
          <a:xfrm>
            <a:off x="0" y="365125"/>
            <a:ext cx="12192000" cy="903635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4800" b="1" dirty="0">
                <a:solidFill>
                  <a:srgbClr val="F26D35"/>
                </a:solidFill>
                <a:latin typeface="+mn-lt"/>
              </a:rPr>
              <a:t>Conselho </a:t>
            </a:r>
            <a:r>
              <a:rPr lang="pt-BR" sz="4800" b="1" dirty="0" smtClean="0">
                <a:solidFill>
                  <a:srgbClr val="F26D35"/>
                </a:solidFill>
                <a:latin typeface="+mn-lt"/>
              </a:rPr>
              <a:t>Sinodal</a:t>
            </a:r>
            <a:endParaRPr lang="pt-BR" sz="4800" b="1" dirty="0">
              <a:solidFill>
                <a:srgbClr val="F26D35"/>
              </a:solidFill>
              <a:latin typeface="+mn-lt"/>
            </a:endParaRPr>
          </a:p>
        </p:txBody>
      </p:sp>
      <p:sp>
        <p:nvSpPr>
          <p:cNvPr id="19459" name="Espaço Reservado para Conteúdo 2"/>
          <p:cNvSpPr>
            <a:spLocks noGrp="1"/>
          </p:cNvSpPr>
          <p:nvPr>
            <p:ph idx="1"/>
          </p:nvPr>
        </p:nvSpPr>
        <p:spPr>
          <a:xfrm>
            <a:off x="2279576" y="2192204"/>
            <a:ext cx="9218240" cy="524237"/>
          </a:xfrm>
        </p:spPr>
        <p:txBody>
          <a:bodyPr/>
          <a:lstStyle/>
          <a:p>
            <a:pPr marL="0" indent="0" eaLnBrk="1" hangingPunct="1">
              <a:spcBef>
                <a:spcPts val="2400"/>
              </a:spcBef>
              <a:buNone/>
            </a:pPr>
            <a:r>
              <a:rPr lang="pt-BR" altLang="pt-BR" dirty="0">
                <a:solidFill>
                  <a:schemeClr val="bg1"/>
                </a:solidFill>
              </a:rPr>
              <a:t>Responsável pelo trabalho realizado no Sínodo. 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2279576" y="5180809"/>
            <a:ext cx="76328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Diretoria encarregada da administração do Sínodo.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279576" y="3425265"/>
            <a:ext cx="784887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Avalia projetos, requerimentos e solicitações que </a:t>
            </a:r>
            <a:br>
              <a:rPr lang="pt-BR" alt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alt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são encaminhados aos órgãos centrais da Igreja.</a:t>
            </a:r>
          </a:p>
          <a:p>
            <a:endParaRPr lang="pt-BR" dirty="0"/>
          </a:p>
        </p:txBody>
      </p:sp>
      <p:sp>
        <p:nvSpPr>
          <p:cNvPr id="9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18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  <p:bldP spid="5" grpId="0"/>
      <p:bldP spid="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7" y="3490939"/>
            <a:ext cx="11473434" cy="1782281"/>
          </a:xfrm>
          <a:prstGeom prst="rect">
            <a:avLst/>
          </a:prstGeom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7" y="2192084"/>
            <a:ext cx="11487361" cy="129885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04243"/>
            <a:ext cx="10537040" cy="1381964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229200"/>
            <a:ext cx="10599699" cy="1385445"/>
          </a:xfrm>
          <a:prstGeom prst="rect">
            <a:avLst/>
          </a:prstGeom>
        </p:spPr>
      </p:pic>
      <p:sp>
        <p:nvSpPr>
          <p:cNvPr id="19458" name="Título 1"/>
          <p:cNvSpPr>
            <a:spLocks noGrp="1"/>
          </p:cNvSpPr>
          <p:nvPr>
            <p:ph type="title"/>
          </p:nvPr>
        </p:nvSpPr>
        <p:spPr>
          <a:xfrm>
            <a:off x="0" y="188640"/>
            <a:ext cx="12192000" cy="615603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sz="4800" b="1" dirty="0">
                <a:solidFill>
                  <a:srgbClr val="F26D35"/>
                </a:solidFill>
                <a:latin typeface="+mn-lt"/>
              </a:rPr>
              <a:t>Pastora ou pastor sinodal</a:t>
            </a:r>
          </a:p>
        </p:txBody>
      </p:sp>
      <p:sp>
        <p:nvSpPr>
          <p:cNvPr id="24579" name="Espaço Reservado para Conteúdo 2"/>
          <p:cNvSpPr>
            <a:spLocks noGrp="1"/>
          </p:cNvSpPr>
          <p:nvPr>
            <p:ph idx="1"/>
          </p:nvPr>
        </p:nvSpPr>
        <p:spPr>
          <a:xfrm>
            <a:off x="2351584" y="1495225"/>
            <a:ext cx="6840760" cy="576064"/>
          </a:xfrm>
        </p:spPr>
        <p:txBody>
          <a:bodyPr rtlCol="0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Clr>
                <a:schemeClr val="bg2">
                  <a:lumMod val="50000"/>
                </a:schemeClr>
              </a:buClr>
              <a:buNone/>
              <a:defRPr/>
            </a:pPr>
            <a:r>
              <a:rPr lang="pt-BR" dirty="0">
                <a:solidFill>
                  <a:schemeClr val="bg1"/>
                </a:solidFill>
              </a:rPr>
              <a:t>Motiva e supervisiona o trabalho eclesiástico.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351584" y="5884816"/>
            <a:ext cx="77048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Pessoa de confiança de ministros e ministras.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2351584" y="4073472"/>
            <a:ext cx="80414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2400"/>
              </a:spcBef>
              <a:spcAft>
                <a:spcPts val="0"/>
              </a:spcAft>
              <a:buClr>
                <a:schemeClr val="bg2">
                  <a:lumMod val="50000"/>
                </a:schemeClr>
              </a:buClr>
              <a:defRPr/>
            </a:pPr>
            <a:r>
              <a:rPr 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Instala e orienta ministros e ministras e zela pela sua formação contínua. 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351584" y="2745964"/>
            <a:ext cx="89289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Consagra templos e outros recintos para o serviço da Igreja.</a:t>
            </a:r>
          </a:p>
        </p:txBody>
      </p:sp>
      <p:sp>
        <p:nvSpPr>
          <p:cNvPr id="11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19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  <p:bldP spid="6" grpId="0"/>
      <p:bldP spid="7" grpId="0"/>
      <p:bldP spid="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1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2495600" y="2564904"/>
            <a:ext cx="29523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latin typeface="Calibri" panose="020F0502020204030204" pitchFamily="34" charset="0"/>
                <a:cs typeface="Calibri" panose="020F0502020204030204" pitchFamily="34" charset="0"/>
              </a:rPr>
              <a:t>Assembleia</a:t>
            </a:r>
          </a:p>
          <a:p>
            <a:pPr algn="ctr"/>
            <a:r>
              <a:rPr lang="pt-BR" sz="4000" dirty="0">
                <a:latin typeface="Calibri" panose="020F0502020204030204" pitchFamily="34" charset="0"/>
                <a:cs typeface="Calibri" panose="020F0502020204030204" pitchFamily="34" charset="0"/>
              </a:rPr>
              <a:t>Sinodal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5375920" y="3429000"/>
            <a:ext cx="165618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Pastora</a:t>
            </a:r>
            <a:endParaRPr lang="pt-B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t-BR" sz="2800" dirty="0" smtClean="0">
                <a:latin typeface="Calibri" panose="020F0502020204030204" pitchFamily="34" charset="0"/>
                <a:cs typeface="Calibri" panose="020F0502020204030204" pitchFamily="34" charset="0"/>
              </a:rPr>
              <a:t>ou Pastor</a:t>
            </a:r>
            <a:endParaRPr lang="pt-BR" sz="28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Sinodal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8184232" y="2951946"/>
            <a:ext cx="18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Conselho</a:t>
            </a:r>
          </a:p>
          <a:p>
            <a:pPr algn="ctr"/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Sinodal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7464152" y="4459332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Diretoria</a:t>
            </a:r>
          </a:p>
        </p:txBody>
      </p:sp>
      <p:sp>
        <p:nvSpPr>
          <p:cNvPr id="8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>
                <a:solidFill>
                  <a:schemeClr val="tx1"/>
                </a:solidFill>
              </a:rPr>
              <a:t>2</a:t>
            </a:r>
            <a:r>
              <a:rPr lang="pt-BR" b="1" dirty="0" smtClean="0">
                <a:solidFill>
                  <a:schemeClr val="tx1"/>
                </a:solidFill>
              </a:rPr>
              <a:t>0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7001" y="53630"/>
            <a:ext cx="9979519" cy="6804370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028460" y="4782734"/>
            <a:ext cx="2180317" cy="1223261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pt-BR" b="1" dirty="0">
                <a:solidFill>
                  <a:srgbClr val="F26D35"/>
                </a:solidFill>
                <a:latin typeface="+mn-lt"/>
              </a:rPr>
              <a:t>Estrutura central</a:t>
            </a:r>
            <a:endParaRPr lang="pt-BR" dirty="0">
              <a:solidFill>
                <a:srgbClr val="F26D35"/>
              </a:solidFill>
              <a:latin typeface="+mn-lt"/>
            </a:endParaRPr>
          </a:p>
        </p:txBody>
      </p:sp>
      <p:sp>
        <p:nvSpPr>
          <p:cNvPr id="4" name="CaixaDeTexto 3"/>
          <p:cNvSpPr txBox="1"/>
          <p:nvPr/>
        </p:nvSpPr>
        <p:spPr>
          <a:xfrm rot="18503453">
            <a:off x="3496722" y="2067672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Concílio</a:t>
            </a:r>
          </a:p>
        </p:txBody>
      </p:sp>
      <p:sp>
        <p:nvSpPr>
          <p:cNvPr id="22" name="CaixaDeTexto 21"/>
          <p:cNvSpPr txBox="1"/>
          <p:nvPr/>
        </p:nvSpPr>
        <p:spPr>
          <a:xfrm rot="19546352">
            <a:off x="5456060" y="1730872"/>
            <a:ext cx="4238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Conselho da igreja</a:t>
            </a:r>
          </a:p>
        </p:txBody>
      </p:sp>
      <p:sp>
        <p:nvSpPr>
          <p:cNvPr id="23" name="CaixaDeTexto 22"/>
          <p:cNvSpPr txBox="1"/>
          <p:nvPr/>
        </p:nvSpPr>
        <p:spPr>
          <a:xfrm rot="20730813">
            <a:off x="5801687" y="3978455"/>
            <a:ext cx="25202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Presidência</a:t>
            </a:r>
          </a:p>
        </p:txBody>
      </p:sp>
      <p:sp>
        <p:nvSpPr>
          <p:cNvPr id="24" name="CaixaDeTexto 23"/>
          <p:cNvSpPr txBox="1"/>
          <p:nvPr/>
        </p:nvSpPr>
        <p:spPr>
          <a:xfrm rot="21393843">
            <a:off x="6715831" y="5095885"/>
            <a:ext cx="372751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Secretaria Geral</a:t>
            </a:r>
          </a:p>
        </p:txBody>
      </p:sp>
      <p:sp>
        <p:nvSpPr>
          <p:cNvPr id="8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21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2" grpId="0"/>
      <p:bldP spid="23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1" y="1"/>
            <a:ext cx="12167949" cy="6858000"/>
          </a:xfrm>
          <a:prstGeom prst="rect">
            <a:avLst/>
          </a:prstGeom>
        </p:spPr>
      </p:pic>
      <p:sp>
        <p:nvSpPr>
          <p:cNvPr id="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22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20" y="23853"/>
            <a:ext cx="12066752" cy="6834148"/>
          </a:xfrm>
          <a:prstGeom prst="rect">
            <a:avLst/>
          </a:prstGeom>
        </p:spPr>
      </p:pic>
      <p:sp>
        <p:nvSpPr>
          <p:cNvPr id="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23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  <p:sp>
        <p:nvSpPr>
          <p:cNvPr id="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24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800" y="0"/>
            <a:ext cx="12197800" cy="630932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983432" y="3068960"/>
            <a:ext cx="2520280" cy="22322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8" name="CaixaDeTexto 7"/>
          <p:cNvSpPr txBox="1"/>
          <p:nvPr/>
        </p:nvSpPr>
        <p:spPr>
          <a:xfrm>
            <a:off x="839416" y="3154660"/>
            <a:ext cx="28083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Faculdades EST </a:t>
            </a:r>
            <a:r>
              <a:rPr lang="pt-BR" alt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– São Leopoldo/RS (ministérios catequético, diaconal e pastoral)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4739231" y="3151156"/>
            <a:ext cx="28083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Bef>
                <a:spcPts val="3000"/>
              </a:spcBef>
              <a:buNone/>
              <a:tabLst>
                <a:tab pos="0" algn="l"/>
              </a:tabLst>
            </a:pPr>
            <a:r>
              <a:rPr lang="pt-BR" alt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Faculdade de Teologia Evangélica </a:t>
            </a:r>
            <a:r>
              <a:rPr lang="pt-BR" alt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(</a:t>
            </a:r>
            <a:r>
              <a:rPr lang="pt-BR" altLang="pt-BR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Fatev</a:t>
            </a:r>
            <a:r>
              <a:rPr lang="pt-BR" alt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) – Curitiba/PR (ministério missionário)</a:t>
            </a:r>
          </a:p>
        </p:txBody>
      </p:sp>
      <p:sp>
        <p:nvSpPr>
          <p:cNvPr id="13" name="CaixaDeTexto 12"/>
          <p:cNvSpPr txBox="1"/>
          <p:nvPr/>
        </p:nvSpPr>
        <p:spPr>
          <a:xfrm>
            <a:off x="8620304" y="3151156"/>
            <a:ext cx="28083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indent="0" algn="ctr">
              <a:spcBef>
                <a:spcPts val="3000"/>
              </a:spcBef>
              <a:buNone/>
              <a:tabLst>
                <a:tab pos="0" algn="l"/>
              </a:tabLst>
            </a:pPr>
            <a:r>
              <a:rPr lang="pt-BR" altLang="pt-BR" sz="2400" b="1" dirty="0">
                <a:latin typeface="Calibri" panose="020F0502020204030204" pitchFamily="34" charset="0"/>
                <a:cs typeface="Calibri" panose="020F0502020204030204" pitchFamily="34" charset="0"/>
              </a:rPr>
              <a:t>Faculdade Luterana de Teologia </a:t>
            </a:r>
            <a:r>
              <a:rPr lang="pt-BR" alt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(FLT) - São Bento do Sul/SC (ministério pastoral).</a:t>
            </a:r>
          </a:p>
        </p:txBody>
      </p:sp>
      <p:sp>
        <p:nvSpPr>
          <p:cNvPr id="7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25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96752"/>
            <a:ext cx="12192000" cy="5342161"/>
          </a:xfrm>
          <a:prstGeom prst="rect">
            <a:avLst/>
          </a:prstGeom>
        </p:spPr>
      </p:pic>
      <p:sp>
        <p:nvSpPr>
          <p:cNvPr id="20482" name="Título 1"/>
          <p:cNvSpPr>
            <a:spLocks noGrp="1"/>
          </p:cNvSpPr>
          <p:nvPr>
            <p:ph type="title"/>
          </p:nvPr>
        </p:nvSpPr>
        <p:spPr>
          <a:xfrm>
            <a:off x="0" y="188640"/>
            <a:ext cx="12192000" cy="720080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dirty="0">
                <a:solidFill>
                  <a:srgbClr val="F26D35"/>
                </a:solidFill>
                <a:latin typeface="+mn-lt"/>
              </a:rPr>
              <a:t>Tipos de estrutura de Igreja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199456" y="1844824"/>
            <a:ext cx="252028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Para  cumprir sua missão no mundo, a Igreja precisa de organização. </a:t>
            </a:r>
          </a:p>
          <a:p>
            <a:endParaRPr lang="pt-BR" dirty="0"/>
          </a:p>
        </p:txBody>
      </p:sp>
      <p:sp>
        <p:nvSpPr>
          <p:cNvPr id="4" name="CaixaDeTexto 3"/>
          <p:cNvSpPr txBox="1"/>
          <p:nvPr/>
        </p:nvSpPr>
        <p:spPr>
          <a:xfrm>
            <a:off x="4907868" y="3789040"/>
            <a:ext cx="237626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As estruturas assumiram formas diferentes.</a:t>
            </a:r>
          </a:p>
          <a:p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8591600" y="1913344"/>
            <a:ext cx="252028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alt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Cada estrutura de Igreja representa uma maneira de articular a fé.  </a:t>
            </a:r>
          </a:p>
          <a:p>
            <a:endParaRPr lang="pt-BR" dirty="0"/>
          </a:p>
        </p:txBody>
      </p:sp>
      <p:sp>
        <p:nvSpPr>
          <p:cNvPr id="7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26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m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85" y="1556792"/>
            <a:ext cx="12202746" cy="4917278"/>
          </a:xfrm>
          <a:prstGeom prst="rect">
            <a:avLst/>
          </a:prstGeom>
        </p:spPr>
      </p:pic>
      <p:sp>
        <p:nvSpPr>
          <p:cNvPr id="21506" name="Título 1"/>
          <p:cNvSpPr>
            <a:spLocks noGrp="1"/>
          </p:cNvSpPr>
          <p:nvPr>
            <p:ph type="title"/>
          </p:nvPr>
        </p:nvSpPr>
        <p:spPr>
          <a:xfrm>
            <a:off x="0" y="251244"/>
            <a:ext cx="12192000" cy="1017516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dirty="0">
                <a:solidFill>
                  <a:srgbClr val="F26D35"/>
                </a:solidFill>
                <a:latin typeface="+mn-lt"/>
              </a:rPr>
              <a:t>Tipos de estrutura de Igreja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88661" y="3230305"/>
            <a:ext cx="26008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latin typeface="Calibri" panose="020F0502020204030204" pitchFamily="34" charset="0"/>
                <a:cs typeface="Calibri" panose="020F0502020204030204" pitchFamily="34" charset="0"/>
              </a:rPr>
              <a:t>Episcopal</a:t>
            </a:r>
          </a:p>
        </p:txBody>
      </p:sp>
      <p:sp>
        <p:nvSpPr>
          <p:cNvPr id="18" name="CaixaDeTexto 17"/>
          <p:cNvSpPr txBox="1"/>
          <p:nvPr/>
        </p:nvSpPr>
        <p:spPr>
          <a:xfrm>
            <a:off x="3359696" y="4365104"/>
            <a:ext cx="256045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latin typeface="Calibri" panose="020F0502020204030204" pitchFamily="34" charset="0"/>
                <a:cs typeface="Calibri" panose="020F0502020204030204" pitchFamily="34" charset="0"/>
              </a:rPr>
              <a:t>Pentecostal</a:t>
            </a:r>
          </a:p>
        </p:txBody>
      </p:sp>
      <p:sp>
        <p:nvSpPr>
          <p:cNvPr id="21" name="CaixaDeTexto 20"/>
          <p:cNvSpPr txBox="1"/>
          <p:nvPr/>
        </p:nvSpPr>
        <p:spPr>
          <a:xfrm>
            <a:off x="6168008" y="3234331"/>
            <a:ext cx="259228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600" dirty="0">
                <a:latin typeface="Calibri" panose="020F0502020204030204" pitchFamily="34" charset="0"/>
                <a:cs typeface="Calibri" panose="020F0502020204030204" pitchFamily="34" charset="0"/>
              </a:rPr>
              <a:t>Congregacional</a:t>
            </a:r>
          </a:p>
        </p:txBody>
      </p:sp>
      <p:sp>
        <p:nvSpPr>
          <p:cNvPr id="22" name="CaixaDeTexto 21"/>
          <p:cNvSpPr txBox="1"/>
          <p:nvPr/>
        </p:nvSpPr>
        <p:spPr>
          <a:xfrm>
            <a:off x="9192344" y="4365103"/>
            <a:ext cx="194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latin typeface="Calibri" panose="020F0502020204030204" pitchFamily="34" charset="0"/>
                <a:cs typeface="Calibri" panose="020F0502020204030204" pitchFamily="34" charset="0"/>
              </a:rPr>
              <a:t>Sinodal</a:t>
            </a:r>
          </a:p>
        </p:txBody>
      </p:sp>
      <p:sp>
        <p:nvSpPr>
          <p:cNvPr id="8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27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8" grpId="0"/>
      <p:bldP spid="21" grpId="0"/>
      <p:bldP spid="2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79650" y="0"/>
            <a:ext cx="7748282" cy="3773828"/>
          </a:xfrm>
          <a:prstGeom prst="rect">
            <a:avLst/>
          </a:prstGeom>
        </p:spPr>
      </p:pic>
      <p:sp>
        <p:nvSpPr>
          <p:cNvPr id="22530" name="Título 1"/>
          <p:cNvSpPr>
            <a:spLocks noGrp="1"/>
          </p:cNvSpPr>
          <p:nvPr>
            <p:ph type="title"/>
          </p:nvPr>
        </p:nvSpPr>
        <p:spPr>
          <a:xfrm>
            <a:off x="0" y="458109"/>
            <a:ext cx="12192000" cy="857250"/>
          </a:xfrm>
        </p:spPr>
        <p:txBody>
          <a:bodyPr>
            <a:normAutofit fontScale="90000"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Decisões na estrutura </a:t>
            </a:r>
            <a:br>
              <a:rPr 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b="1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sinodal</a:t>
            </a:r>
            <a:endParaRPr lang="pt-BR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754" y="2308494"/>
            <a:ext cx="3493645" cy="3064722"/>
          </a:xfrm>
          <a:prstGeom prst="rect">
            <a:avLst/>
          </a:prstGeom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588" y="3335306"/>
            <a:ext cx="3548990" cy="3237675"/>
          </a:xfrm>
          <a:prstGeom prst="rect">
            <a:avLst/>
          </a:prstGeom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7479" y="2261231"/>
            <a:ext cx="3545531" cy="3203085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1184149" y="2290585"/>
            <a:ext cx="20659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Concílio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708570" y="2938696"/>
            <a:ext cx="30170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Vale para toda </a:t>
            </a:r>
            <a:b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a Igreja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4823939" y="3318659"/>
            <a:ext cx="2592288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Assembleia</a:t>
            </a:r>
            <a:br>
              <a:rPr 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sinodal</a:t>
            </a:r>
          </a:p>
        </p:txBody>
      </p:sp>
      <p:sp>
        <p:nvSpPr>
          <p:cNvPr id="27" name="CaixaDeTexto 26"/>
          <p:cNvSpPr txBox="1"/>
          <p:nvPr/>
        </p:nvSpPr>
        <p:spPr>
          <a:xfrm>
            <a:off x="8706288" y="2249741"/>
            <a:ext cx="2592288" cy="810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2800"/>
              </a:lnSpc>
            </a:pPr>
            <a:r>
              <a:rPr 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Assembleia</a:t>
            </a:r>
            <a:br>
              <a:rPr 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8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comunidade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4352296" y="4069113"/>
            <a:ext cx="35422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Vale para todas as paróquias e comunidades do Sínodo</a:t>
            </a:r>
          </a:p>
        </p:txBody>
      </p:sp>
      <p:sp>
        <p:nvSpPr>
          <p:cNvPr id="28" name="CaixaDeTexto 27"/>
          <p:cNvSpPr txBox="1"/>
          <p:nvPr/>
        </p:nvSpPr>
        <p:spPr>
          <a:xfrm>
            <a:off x="8295042" y="3090473"/>
            <a:ext cx="34147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Vale para todas as pessoas membros da área</a:t>
            </a:r>
          </a:p>
        </p:txBody>
      </p:sp>
      <p:sp>
        <p:nvSpPr>
          <p:cNvPr id="13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28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27" grpId="0"/>
      <p:bldP spid="9" grpId="0"/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71555"/>
          </a:xfrm>
          <a:prstGeom prst="rect">
            <a:avLst/>
          </a:prstGeom>
        </p:spPr>
      </p:pic>
      <p:sp>
        <p:nvSpPr>
          <p:cNvPr id="5" name="CaixaDeTexto 4"/>
          <p:cNvSpPr txBox="1"/>
          <p:nvPr/>
        </p:nvSpPr>
        <p:spPr>
          <a:xfrm>
            <a:off x="3215680" y="1196752"/>
            <a:ext cx="1800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PESSOAS MEMBROS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2747628" y="5013176"/>
            <a:ext cx="27363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IMPLEMENTAR</a:t>
            </a:r>
            <a:b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DECISÕES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6744072" y="1196752"/>
            <a:ext cx="273630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Calibri" panose="020F0502020204030204" pitchFamily="34" charset="0"/>
                <a:cs typeface="Calibri" panose="020F0502020204030204" pitchFamily="34" charset="0"/>
              </a:rPr>
              <a:t>COMPARTILHAR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6960096" y="5167064"/>
            <a:ext cx="223224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dirty="0">
                <a:latin typeface="Calibri" panose="020F0502020204030204" pitchFamily="34" charset="0"/>
                <a:cs typeface="Calibri" panose="020F0502020204030204" pitchFamily="34" charset="0"/>
              </a:rPr>
              <a:t>MINISTRAS E MINISTROS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5004543" y="2489411"/>
            <a:ext cx="21829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JUNTAS</a:t>
            </a:r>
          </a:p>
          <a:p>
            <a:pPr algn="ctr"/>
            <a:r>
              <a:rPr lang="pt-BR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NO</a:t>
            </a:r>
          </a:p>
          <a:p>
            <a:pPr algn="ctr"/>
            <a:r>
              <a:rPr lang="pt-BR" sz="36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CAMINHO</a:t>
            </a:r>
          </a:p>
        </p:txBody>
      </p:sp>
      <p:sp>
        <p:nvSpPr>
          <p:cNvPr id="12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29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" y="0"/>
            <a:ext cx="12190977" cy="5949280"/>
          </a:xfrm>
          <a:prstGeom prst="rect">
            <a:avLst/>
          </a:prstGeom>
        </p:spPr>
      </p:pic>
      <p:sp>
        <p:nvSpPr>
          <p:cNvPr id="23555" name="Título 1"/>
          <p:cNvSpPr>
            <a:spLocks noGrp="1"/>
          </p:cNvSpPr>
          <p:nvPr>
            <p:ph type="title"/>
          </p:nvPr>
        </p:nvSpPr>
        <p:spPr>
          <a:xfrm>
            <a:off x="839416" y="116632"/>
            <a:ext cx="4824536" cy="1335916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Por que precisamos </a:t>
            </a:r>
            <a:b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</a:b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de estruturas?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1595500" y="2651474"/>
            <a:ext cx="81369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3600" dirty="0">
                <a:latin typeface="Calibri" panose="020F0502020204030204" pitchFamily="34" charset="0"/>
                <a:cs typeface="Calibri" panose="020F0502020204030204" pitchFamily="34" charset="0"/>
              </a:rPr>
              <a:t>Uma boa Igreja precisa de boa estrutura.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847528" y="4140213"/>
            <a:ext cx="993710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altLang="pt-BR" sz="3600" dirty="0">
                <a:latin typeface="Calibri" panose="020F0502020204030204" pitchFamily="34" charset="0"/>
                <a:cs typeface="Calibri" panose="020F0502020204030204" pitchFamily="34" charset="0"/>
              </a:rPr>
              <a:t>Através da estrutura são estabelecidos planos </a:t>
            </a:r>
            <a:br>
              <a:rPr lang="pt-BR" altLang="pt-BR" sz="3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altLang="pt-BR" sz="3600" dirty="0">
                <a:latin typeface="Calibri" panose="020F0502020204030204" pitchFamily="34" charset="0"/>
                <a:cs typeface="Calibri" panose="020F0502020204030204" pitchFamily="34" charset="0"/>
              </a:rPr>
              <a:t>e procedimentos. Mas é na comunidade que </a:t>
            </a:r>
            <a:br>
              <a:rPr lang="pt-BR" altLang="pt-BR" sz="3600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altLang="pt-BR" sz="3600" dirty="0">
                <a:latin typeface="Calibri" panose="020F0502020204030204" pitchFamily="34" charset="0"/>
                <a:cs typeface="Calibri" panose="020F0502020204030204" pitchFamily="34" charset="0"/>
              </a:rPr>
              <a:t>esses planos se concretizam. </a:t>
            </a:r>
          </a:p>
        </p:txBody>
      </p:sp>
      <p:sp>
        <p:nvSpPr>
          <p:cNvPr id="6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30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spaço Reservado para Conteúdo 5"/>
          <p:cNvSpPr>
            <a:spLocks noGrp="1"/>
          </p:cNvSpPr>
          <p:nvPr>
            <p:ph idx="1"/>
          </p:nvPr>
        </p:nvSpPr>
        <p:spPr>
          <a:xfrm>
            <a:off x="911424" y="1124744"/>
            <a:ext cx="3672408" cy="3960440"/>
          </a:xfrm>
        </p:spPr>
        <p:txBody>
          <a:bodyPr>
            <a:noAutofit/>
          </a:bodyPr>
          <a:lstStyle/>
          <a:p>
            <a:pPr marL="0" indent="0" algn="ctr">
              <a:buNone/>
              <a:defRPr/>
            </a:pPr>
            <a:r>
              <a:rPr lang="de-DE" sz="4000" dirty="0"/>
              <a:t>Atividade </a:t>
            </a:r>
            <a:r>
              <a:rPr lang="de-DE" sz="4000" b="1" dirty="0">
                <a:solidFill>
                  <a:srgbClr val="F26D35"/>
                </a:solidFill>
              </a:rPr>
              <a:t>meio</a:t>
            </a:r>
            <a:r>
              <a:rPr lang="de-DE" sz="4000" dirty="0"/>
              <a:t> </a:t>
            </a:r>
            <a:br>
              <a:rPr lang="de-DE" sz="4000" dirty="0"/>
            </a:br>
            <a:r>
              <a:rPr lang="pt-BR" sz="4000" dirty="0"/>
              <a:t>é necessária apenas enquanto nos ajuda alcançar </a:t>
            </a:r>
            <a:br>
              <a:rPr lang="pt-BR" sz="4000" dirty="0"/>
            </a:br>
            <a:r>
              <a:rPr lang="pt-BR" sz="4000" dirty="0"/>
              <a:t>o alvo </a:t>
            </a:r>
            <a:br>
              <a:rPr lang="pt-BR" sz="4000" dirty="0"/>
            </a:br>
            <a:r>
              <a:rPr lang="pt-BR" sz="4000" dirty="0"/>
              <a:t>(atividade </a:t>
            </a:r>
            <a:r>
              <a:rPr lang="pt-BR" sz="4000" b="1" dirty="0">
                <a:solidFill>
                  <a:srgbClr val="F26D35"/>
                </a:solidFill>
              </a:rPr>
              <a:t>fim</a:t>
            </a:r>
            <a:r>
              <a:rPr lang="pt-BR" sz="4000" dirty="0"/>
              <a:t>).</a:t>
            </a:r>
          </a:p>
          <a:p>
            <a:pPr algn="ctr">
              <a:defRPr/>
            </a:pPr>
            <a:endParaRPr lang="pt-BR" sz="40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9856" y="188640"/>
            <a:ext cx="7160640" cy="6453336"/>
          </a:xfrm>
          <a:prstGeom prst="rect">
            <a:avLst/>
          </a:prstGeom>
        </p:spPr>
      </p:pic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31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021" y="260648"/>
            <a:ext cx="11640552" cy="6592761"/>
          </a:xfrm>
          <a:prstGeom prst="rect">
            <a:avLst/>
          </a:prstGeom>
        </p:spPr>
      </p:pic>
      <p:sp>
        <p:nvSpPr>
          <p:cNvPr id="20" name="Retângulo 19"/>
          <p:cNvSpPr/>
          <p:nvPr/>
        </p:nvSpPr>
        <p:spPr>
          <a:xfrm>
            <a:off x="5843589" y="4106863"/>
            <a:ext cx="4249737" cy="1884362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236220" tIns="118110" rIns="236220" bIns="118110" spcCol="1270" anchor="ctr"/>
          <a:lstStyle/>
          <a:p>
            <a:pPr algn="ctr" defTabSz="2755900" eaLnBrk="1" hangingPunct="1">
              <a:lnSpc>
                <a:spcPct val="90000"/>
              </a:lnSpc>
              <a:spcAft>
                <a:spcPct val="35000"/>
              </a:spcAft>
              <a:defRPr/>
            </a:pPr>
            <a:endParaRPr lang="pt-BR" sz="6200"/>
          </a:p>
        </p:txBody>
      </p:sp>
      <p:sp>
        <p:nvSpPr>
          <p:cNvPr id="27" name="Arredondar Retângulo no Mesmo Canto Lateral 4"/>
          <p:cNvSpPr/>
          <p:nvPr/>
        </p:nvSpPr>
        <p:spPr>
          <a:xfrm>
            <a:off x="4872039" y="4638676"/>
            <a:ext cx="5210175" cy="1052513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14300" tIns="57150" rIns="114300" bIns="57150" spcCol="1270" anchor="ctr"/>
          <a:lstStyle/>
          <a:p>
            <a:pPr marL="285750" lvl="1" indent="-285750" defTabSz="1333500" eaLnBrk="1" hangingPunct="1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endParaRPr lang="pt-BR" sz="3000"/>
          </a:p>
          <a:p>
            <a:pPr marL="285750" lvl="1" indent="-285750" defTabSz="1333500" eaLnBrk="1" hangingPunct="1">
              <a:lnSpc>
                <a:spcPct val="90000"/>
              </a:lnSpc>
              <a:spcAft>
                <a:spcPct val="15000"/>
              </a:spcAft>
              <a:buFontTx/>
              <a:buChar char="••"/>
              <a:defRPr/>
            </a:pPr>
            <a:endParaRPr lang="pt-BR" sz="3000"/>
          </a:p>
        </p:txBody>
      </p:sp>
      <p:sp>
        <p:nvSpPr>
          <p:cNvPr id="4" name="CaixaDeTexto 3"/>
          <p:cNvSpPr txBox="1"/>
          <p:nvPr/>
        </p:nvSpPr>
        <p:spPr>
          <a:xfrm rot="21092612">
            <a:off x="1055440" y="1472780"/>
            <a:ext cx="23762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1.760</a:t>
            </a:r>
          </a:p>
          <a:p>
            <a:pPr algn="ctr"/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comunidades</a:t>
            </a:r>
          </a:p>
        </p:txBody>
      </p:sp>
      <p:sp>
        <p:nvSpPr>
          <p:cNvPr id="5" name="CaixaDeTexto 4"/>
          <p:cNvSpPr txBox="1"/>
          <p:nvPr/>
        </p:nvSpPr>
        <p:spPr>
          <a:xfrm rot="20935105">
            <a:off x="4725208" y="1024394"/>
            <a:ext cx="24482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30.000</a:t>
            </a:r>
            <a:b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pessoas presbíteras</a:t>
            </a:r>
          </a:p>
        </p:txBody>
      </p:sp>
      <p:sp>
        <p:nvSpPr>
          <p:cNvPr id="15" name="CaixaDeTexto 14"/>
          <p:cNvSpPr txBox="1"/>
          <p:nvPr/>
        </p:nvSpPr>
        <p:spPr>
          <a:xfrm rot="21020143">
            <a:off x="8355120" y="960378"/>
            <a:ext cx="24482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18</a:t>
            </a:r>
            <a:b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assembleias</a:t>
            </a:r>
            <a:b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sinodais</a:t>
            </a:r>
          </a:p>
        </p:txBody>
      </p:sp>
      <p:sp>
        <p:nvSpPr>
          <p:cNvPr id="16" name="CaixaDeTexto 15"/>
          <p:cNvSpPr txBox="1"/>
          <p:nvPr/>
        </p:nvSpPr>
        <p:spPr>
          <a:xfrm rot="20727270">
            <a:off x="1827715" y="4227439"/>
            <a:ext cx="244827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500</a:t>
            </a:r>
            <a:b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conselhos</a:t>
            </a:r>
            <a:b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pt-BR" sz="2800" b="1" dirty="0">
                <a:latin typeface="Calibri" panose="020F0502020204030204" pitchFamily="34" charset="0"/>
                <a:cs typeface="Calibri" panose="020F0502020204030204" pitchFamily="34" charset="0"/>
              </a:rPr>
              <a:t>paroquiais</a:t>
            </a:r>
          </a:p>
        </p:txBody>
      </p:sp>
      <p:sp>
        <p:nvSpPr>
          <p:cNvPr id="7" name="CaixaDeTexto 6"/>
          <p:cNvSpPr txBox="1"/>
          <p:nvPr/>
        </p:nvSpPr>
        <p:spPr>
          <a:xfrm>
            <a:off x="6521713" y="4378915"/>
            <a:ext cx="407983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Em que atividades são empregadas essas horas</a:t>
            </a:r>
            <a:r>
              <a:rPr lang="de-DE" sz="40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?</a:t>
            </a:r>
            <a:endParaRPr lang="pt-BR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pt-BR" dirty="0"/>
          </a:p>
        </p:txBody>
      </p:sp>
      <p:sp>
        <p:nvSpPr>
          <p:cNvPr id="10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32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208667" cy="5877272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839416" y="0"/>
            <a:ext cx="7272808" cy="13359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pt-BR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Igreja tem a ver com política?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51384" y="2636912"/>
            <a:ext cx="91553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6088" indent="-446088" algn="ctr"/>
            <a:r>
              <a:rPr lang="pt-BR" altLang="pt-BR" sz="3200" dirty="0"/>
              <a:t>“Política” é tudo o que diz respeito à esfera pública, ao ambiente em que vivemos. </a:t>
            </a:r>
          </a:p>
        </p:txBody>
      </p:sp>
      <p:sp>
        <p:nvSpPr>
          <p:cNvPr id="9" name="CaixaDeTexto 8"/>
          <p:cNvSpPr txBox="1"/>
          <p:nvPr/>
        </p:nvSpPr>
        <p:spPr>
          <a:xfrm>
            <a:off x="2927648" y="4653136"/>
            <a:ext cx="84969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46088" indent="-446088">
              <a:spcBef>
                <a:spcPts val="3000"/>
              </a:spcBef>
            </a:pPr>
            <a:r>
              <a:rPr lang="pt-BR" altLang="pt-BR" sz="3200" dirty="0"/>
              <a:t>    Todos nós somos pessoas “políticas”, cidadãs, integrantes de uma nação.</a:t>
            </a:r>
          </a:p>
        </p:txBody>
      </p:sp>
      <p:sp>
        <p:nvSpPr>
          <p:cNvPr id="7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33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12192000" cy="5229201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-9684" y="4154774"/>
            <a:ext cx="12192000" cy="853976"/>
          </a:xfrm>
        </p:spPr>
        <p:txBody>
          <a:bodyPr/>
          <a:lstStyle/>
          <a:p>
            <a:pPr algn="ctr">
              <a:defRPr/>
            </a:pPr>
            <a:r>
              <a:rPr lang="pt-BR" b="1" dirty="0">
                <a:solidFill>
                  <a:srgbClr val="F26D3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Cuidar da ética</a:t>
            </a:r>
          </a:p>
        </p:txBody>
      </p:sp>
      <p:sp>
        <p:nvSpPr>
          <p:cNvPr id="6" name="Espaço Reservado para Conteúdo 2"/>
          <p:cNvSpPr txBox="1">
            <a:spLocks/>
          </p:cNvSpPr>
          <p:nvPr/>
        </p:nvSpPr>
        <p:spPr>
          <a:xfrm>
            <a:off x="-9684" y="4995007"/>
            <a:ext cx="12192000" cy="16661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pt-BR" altLang="pt-BR" dirty="0"/>
              <a:t>Cuidar da ética não é obrigação exclusiva dos órgãos governamentais </a:t>
            </a:r>
            <a:br>
              <a:rPr lang="pt-BR" altLang="pt-BR" dirty="0"/>
            </a:br>
            <a:r>
              <a:rPr lang="pt-BR" altLang="pt-BR" dirty="0"/>
              <a:t>nem dos partidos políticos, nem mesmo das igrejas. </a:t>
            </a:r>
            <a:br>
              <a:rPr lang="pt-BR" altLang="pt-BR" dirty="0"/>
            </a:br>
            <a:r>
              <a:rPr lang="pt-BR" altLang="pt-BR" dirty="0"/>
              <a:t>Toda sociedade está convidada a participar, também a Igreja </a:t>
            </a:r>
            <a:br>
              <a:rPr lang="pt-BR" altLang="pt-BR" dirty="0"/>
            </a:br>
            <a:r>
              <a:rPr lang="pt-BR" altLang="pt-BR" dirty="0"/>
              <a:t>com suas comunidades, ministros e ministras, presbitérios.</a:t>
            </a:r>
          </a:p>
        </p:txBody>
      </p:sp>
      <p:sp>
        <p:nvSpPr>
          <p:cNvPr id="5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34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5757" cy="6880247"/>
          </a:xfrm>
          <a:prstGeom prst="rect">
            <a:avLst/>
          </a:prstGeom>
        </p:spPr>
      </p:pic>
      <p:sp>
        <p:nvSpPr>
          <p:cNvPr id="33795" name="Espaço Reservado para Conteúdo 2"/>
          <p:cNvSpPr>
            <a:spLocks noGrp="1"/>
          </p:cNvSpPr>
          <p:nvPr>
            <p:ph idx="1"/>
          </p:nvPr>
        </p:nvSpPr>
        <p:spPr>
          <a:xfrm>
            <a:off x="695400" y="1351891"/>
            <a:ext cx="4392488" cy="417646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pt-BR" altLang="pt-BR" sz="3200" dirty="0"/>
              <a:t>O amor cristão pretende não somente a salvação da alma, mas também a saúde do corpo e das relações sociais.</a:t>
            </a:r>
            <a:br>
              <a:rPr lang="pt-BR" altLang="pt-BR" sz="3200" dirty="0"/>
            </a:br>
            <a:endParaRPr lang="pt-BR" altLang="pt-BR" sz="3200" dirty="0"/>
          </a:p>
          <a:p>
            <a:pPr marL="0" indent="0" algn="ctr">
              <a:buNone/>
            </a:pPr>
            <a:r>
              <a:rPr lang="pt-BR" altLang="pt-BR" sz="3200" b="1" dirty="0">
                <a:solidFill>
                  <a:srgbClr val="F26D35"/>
                </a:solidFill>
              </a:rPr>
              <a:t>O reino de Deus vem para mudar a realidade humana.</a:t>
            </a:r>
          </a:p>
        </p:txBody>
      </p:sp>
      <p:sp>
        <p:nvSpPr>
          <p:cNvPr id="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bg1"/>
                </a:solidFill>
              </a:rPr>
              <a:t>35</a:t>
            </a:r>
            <a:endParaRPr lang="pt-BR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3555"/>
            <a:ext cx="12192000" cy="6871555"/>
          </a:xfrm>
          <a:prstGeom prst="rect">
            <a:avLst/>
          </a:prstGeom>
        </p:spPr>
      </p:pic>
      <p:sp>
        <p:nvSpPr>
          <p:cNvPr id="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36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515" y="0"/>
            <a:ext cx="12193828" cy="6858000"/>
          </a:xfrm>
          <a:prstGeom prst="rect">
            <a:avLst/>
          </a:prstGeom>
        </p:spPr>
      </p:pic>
      <p:sp>
        <p:nvSpPr>
          <p:cNvPr id="3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37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4680" y="0"/>
            <a:ext cx="12216680" cy="6885465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746340" y="2676983"/>
            <a:ext cx="2674640" cy="850106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pt-BR" sz="3500" b="1" dirty="0">
                <a:latin typeface="+mn-lt"/>
              </a:rPr>
              <a:t>Manifestos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1199456" y="1254470"/>
            <a:ext cx="242468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Manifesto</a:t>
            </a:r>
          </a:p>
          <a:p>
            <a:pPr algn="ctr"/>
            <a:r>
              <a:rPr lang="pt-BR" sz="2800" b="1" dirty="0"/>
              <a:t>de Curitiba</a:t>
            </a:r>
          </a:p>
        </p:txBody>
      </p:sp>
      <p:sp>
        <p:nvSpPr>
          <p:cNvPr id="5" name="CaixaDeTexto 4"/>
          <p:cNvSpPr txBox="1"/>
          <p:nvPr/>
        </p:nvSpPr>
        <p:spPr>
          <a:xfrm>
            <a:off x="1775520" y="2809649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1970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1000274" y="3857174"/>
            <a:ext cx="2774628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200" dirty="0">
                <a:latin typeface="Calibri" panose="020F0502020204030204" pitchFamily="34" charset="0"/>
                <a:cs typeface="Calibri" panose="020F0502020204030204" pitchFamily="34" charset="0"/>
              </a:rPr>
              <a:t>Denuncia a prática da tortura, da supressão das liberdades civis, da infração dos direitos humanos</a:t>
            </a:r>
            <a:r>
              <a:rPr lang="pt-BR" dirty="0"/>
              <a:t>.</a:t>
            </a:r>
            <a:endParaRPr lang="pt-BR" sz="2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CaixaDeTexto 30"/>
          <p:cNvSpPr txBox="1"/>
          <p:nvPr/>
        </p:nvSpPr>
        <p:spPr>
          <a:xfrm>
            <a:off x="8432578" y="1039025"/>
            <a:ext cx="2538962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800" b="1" dirty="0"/>
              <a:t>Manifesto de</a:t>
            </a:r>
            <a:br>
              <a:rPr lang="pt-BR" sz="2800" b="1" dirty="0"/>
            </a:br>
            <a:r>
              <a:rPr lang="pt-BR" sz="2800" b="1" dirty="0"/>
              <a:t>Chapada dos</a:t>
            </a:r>
            <a:br>
              <a:rPr lang="pt-BR" sz="2800" b="1" dirty="0"/>
            </a:br>
            <a:r>
              <a:rPr lang="pt-BR" sz="2800" b="1" dirty="0"/>
              <a:t>Guimarães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9089991" y="2809649"/>
            <a:ext cx="1224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>
                <a:solidFill>
                  <a:schemeClr val="bg1"/>
                </a:solidFill>
                <a:latin typeface="+mn-lt"/>
                <a:cs typeface="Calibri" panose="020F0502020204030204" pitchFamily="34" charset="0"/>
              </a:rPr>
              <a:t>2000</a:t>
            </a:r>
          </a:p>
        </p:txBody>
      </p:sp>
      <p:sp>
        <p:nvSpPr>
          <p:cNvPr id="33" name="CaixaDeTexto 32"/>
          <p:cNvSpPr txBox="1"/>
          <p:nvPr/>
        </p:nvSpPr>
        <p:spPr>
          <a:xfrm>
            <a:off x="8314745" y="3789040"/>
            <a:ext cx="277462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hangingPunct="1">
              <a:defRPr/>
            </a:pPr>
            <a:r>
              <a:rPr lang="pt-BR" sz="2000" dirty="0"/>
              <a:t>Critica o acúmulo </a:t>
            </a:r>
            <a:br>
              <a:rPr lang="pt-BR" sz="2000" dirty="0"/>
            </a:br>
            <a:r>
              <a:rPr lang="pt-BR" sz="2000" dirty="0"/>
              <a:t>e a concentração de riquezas, os modelos econômicos que causam sofrimento </a:t>
            </a:r>
            <a:br>
              <a:rPr lang="pt-BR" sz="2000" dirty="0"/>
            </a:br>
            <a:r>
              <a:rPr lang="pt-BR" sz="2000" dirty="0"/>
              <a:t>e injustiça.</a:t>
            </a:r>
          </a:p>
        </p:txBody>
      </p:sp>
      <p:sp>
        <p:nvSpPr>
          <p:cNvPr id="10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38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864" y="1052736"/>
            <a:ext cx="10576271" cy="5667057"/>
          </a:xfrm>
          <a:prstGeom prst="rect">
            <a:avLst/>
          </a:prstGeom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0" y="188640"/>
            <a:ext cx="12192000" cy="1143000"/>
          </a:xfrm>
        </p:spPr>
        <p:txBody>
          <a:bodyPr/>
          <a:lstStyle/>
          <a:p>
            <a:pPr algn="ctr">
              <a:defRPr/>
            </a:pPr>
            <a:r>
              <a:rPr lang="pt-BR" b="1" dirty="0">
                <a:solidFill>
                  <a:srgbClr val="F26D35"/>
                </a:solidFill>
                <a:latin typeface="+mn-lt"/>
              </a:rPr>
              <a:t>Iniciativas ecumênicas</a:t>
            </a:r>
          </a:p>
        </p:txBody>
      </p:sp>
      <p:sp>
        <p:nvSpPr>
          <p:cNvPr id="4" name="Espaço Reservado para Número de Slide 2"/>
          <p:cNvSpPr>
            <a:spLocks noGrp="1"/>
          </p:cNvSpPr>
          <p:nvPr>
            <p:ph type="sldNum" sz="quarter" idx="12"/>
          </p:nvPr>
        </p:nvSpPr>
        <p:spPr>
          <a:xfrm>
            <a:off x="11568608" y="6265734"/>
            <a:ext cx="376256" cy="365125"/>
          </a:xfrm>
        </p:spPr>
        <p:txBody>
          <a:bodyPr/>
          <a:lstStyle/>
          <a:p>
            <a:r>
              <a:rPr lang="pt-BR" b="1" dirty="0" smtClean="0">
                <a:solidFill>
                  <a:schemeClr val="tx1"/>
                </a:solidFill>
              </a:rPr>
              <a:t>39</a:t>
            </a:r>
            <a:endParaRPr lang="pt-BR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525344"/>
          </a:xfrm>
          <a:prstGeom prst="rect">
            <a:avLst/>
          </a:prstGeom>
        </p:spPr>
      </p:pic>
      <p:sp>
        <p:nvSpPr>
          <p:cNvPr id="10" name="Título 1"/>
          <p:cNvSpPr txBox="1">
            <a:spLocks/>
          </p:cNvSpPr>
          <p:nvPr/>
        </p:nvSpPr>
        <p:spPr>
          <a:xfrm>
            <a:off x="197709" y="156516"/>
            <a:ext cx="8089556" cy="3113904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3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</a:rPr>
              <a:t>Esta e outras propostas metodológicas (PDF e PPT) são parte complementar e gratuita do Guia para o Presbitério da IECLB (Série Educação Cristã Contínua, Editora Sinodal, 2010). Elas podem ser acessadas no Portal </a:t>
            </a:r>
            <a:r>
              <a:rPr kumimoji="0" lang="pt-BR" sz="33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</a:rPr>
              <a:t>Luterano </a:t>
            </a:r>
            <a:r>
              <a:rPr kumimoji="0" lang="pt-BR" sz="3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</a:rPr>
              <a:t>por meio do </a:t>
            </a:r>
            <a:r>
              <a:rPr kumimoji="0" lang="pt-BR" sz="33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</a:rPr>
              <a:t>link</a:t>
            </a:r>
            <a:r>
              <a:rPr kumimoji="0" lang="pt-BR" sz="3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</a:rPr>
              <a:t> ou </a:t>
            </a:r>
            <a:r>
              <a:rPr kumimoji="0" lang="pt-BR" sz="33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</a:rPr>
              <a:t>QR </a:t>
            </a:r>
            <a:r>
              <a:rPr kumimoji="0" lang="pt-BR" sz="3300" b="1" i="1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</a:rPr>
              <a:t>Code</a:t>
            </a:r>
            <a:r>
              <a:rPr kumimoji="0" lang="pt-BR" sz="3300" b="1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</a:rPr>
              <a:t> </a:t>
            </a:r>
            <a:r>
              <a:rPr kumimoji="0" lang="pt-BR" sz="33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</a:rPr>
              <a:t>abaixo: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197709" y="3484605"/>
            <a:ext cx="83465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457200"/>
            <a:r>
              <a:rPr lang="pt-BR" sz="2400" b="1" dirty="0">
                <a:solidFill>
                  <a:srgbClr val="5B9BD5">
                    <a:lumMod val="75000"/>
                  </a:srgb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http://www.luterano.org.br/guia-para-o-presbiterio/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9048328" y="6354111"/>
            <a:ext cx="3001834" cy="38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457200"/>
            <a:r>
              <a:rPr lang="pt-BR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Imagens: www.freepik.com</a:t>
            </a: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8609" y="3930244"/>
            <a:ext cx="2927756" cy="292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870362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4573</TotalTime>
  <Words>850</Words>
  <Application>Microsoft Office PowerPoint</Application>
  <PresentationFormat>Widescreen</PresentationFormat>
  <Paragraphs>242</Paragraphs>
  <Slides>40</Slides>
  <Notes>39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40</vt:i4>
      </vt:variant>
    </vt:vector>
  </HeadingPairs>
  <TitlesOfParts>
    <vt:vector size="47" baseType="lpstr">
      <vt:lpstr>Arial</vt:lpstr>
      <vt:lpstr>Calibri</vt:lpstr>
      <vt:lpstr>Calibri Light</vt:lpstr>
      <vt:lpstr>Franklin Gothic Heavy</vt:lpstr>
      <vt:lpstr>Times New Roman</vt:lpstr>
      <vt:lpstr>Wingdings</vt:lpstr>
      <vt:lpstr>Tema do Office</vt:lpstr>
      <vt:lpstr>Apresentação do PowerPoint</vt:lpstr>
      <vt:lpstr>Aspectos históricos da IECLB</vt:lpstr>
      <vt:lpstr>Comunidades independentes</vt:lpstr>
      <vt:lpstr>Comunidades independentes</vt:lpstr>
      <vt:lpstr>Os quatro sínodos</vt:lpstr>
      <vt:lpstr>Os quatro sínodos</vt:lpstr>
      <vt:lpstr>Igreja de abrangência nacional</vt:lpstr>
      <vt:lpstr>Base confessional</vt:lpstr>
      <vt:lpstr>Igreja de abrangência nacional</vt:lpstr>
      <vt:lpstr>A primeira estrutura  (1968 a 1998)</vt:lpstr>
      <vt:lpstr>A estrutura atual</vt:lpstr>
      <vt:lpstr>Comunidade</vt:lpstr>
      <vt:lpstr>Paróquia</vt:lpstr>
      <vt:lpstr>Apresentação do PowerPoint</vt:lpstr>
      <vt:lpstr>Sínodo</vt:lpstr>
      <vt:lpstr>A estrutura atual</vt:lpstr>
      <vt:lpstr>Assembleia Sinodal</vt:lpstr>
      <vt:lpstr>Conselho Sinodal</vt:lpstr>
      <vt:lpstr>Pastora ou pastor sinodal</vt:lpstr>
      <vt:lpstr>Apresentação do PowerPoint</vt:lpstr>
      <vt:lpstr>Estrutura central</vt:lpstr>
      <vt:lpstr>Apresentação do PowerPoint</vt:lpstr>
      <vt:lpstr>Apresentação do PowerPoint</vt:lpstr>
      <vt:lpstr>Apresentação do PowerPoint</vt:lpstr>
      <vt:lpstr>Apresentação do PowerPoint</vt:lpstr>
      <vt:lpstr>Tipos de estrutura de Igreja</vt:lpstr>
      <vt:lpstr>Tipos de estrutura de Igreja</vt:lpstr>
      <vt:lpstr>Decisões na estrutura  sinodal</vt:lpstr>
      <vt:lpstr>Apresentação do PowerPoint</vt:lpstr>
      <vt:lpstr>Por que precisamos  de estruturas?</vt:lpstr>
      <vt:lpstr>Apresentação do PowerPoint</vt:lpstr>
      <vt:lpstr>Apresentação do PowerPoint</vt:lpstr>
      <vt:lpstr>Apresentação do PowerPoint</vt:lpstr>
      <vt:lpstr>Cuidar da ética</vt:lpstr>
      <vt:lpstr>Apresentação do PowerPoint</vt:lpstr>
      <vt:lpstr>Apresentação do PowerPoint</vt:lpstr>
      <vt:lpstr>Apresentação do PowerPoint</vt:lpstr>
      <vt:lpstr>Manifestos</vt:lpstr>
      <vt:lpstr>Iniciativas ecumênicas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Pastor</dc:creator>
  <cp:lastModifiedBy>Usuario</cp:lastModifiedBy>
  <cp:revision>322</cp:revision>
  <dcterms:created xsi:type="dcterms:W3CDTF">2010-11-19T16:30:14Z</dcterms:created>
  <dcterms:modified xsi:type="dcterms:W3CDTF">2024-05-07T15:44:15Z</dcterms:modified>
</cp:coreProperties>
</file>