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9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1" r:id="rId1"/>
  </p:sldMasterIdLst>
  <p:notesMasterIdLst>
    <p:notesMasterId r:id="rId33"/>
  </p:notesMasterIdLst>
  <p:sldIdLst>
    <p:sldId id="256" r:id="rId2"/>
    <p:sldId id="259" r:id="rId3"/>
    <p:sldId id="257" r:id="rId4"/>
    <p:sldId id="260" r:id="rId5"/>
    <p:sldId id="273" r:id="rId6"/>
    <p:sldId id="262" r:id="rId7"/>
    <p:sldId id="272" r:id="rId8"/>
    <p:sldId id="264" r:id="rId9"/>
    <p:sldId id="265" r:id="rId10"/>
    <p:sldId id="277" r:id="rId11"/>
    <p:sldId id="266" r:id="rId12"/>
    <p:sldId id="275" r:id="rId13"/>
    <p:sldId id="267" r:id="rId14"/>
    <p:sldId id="268" r:id="rId15"/>
    <p:sldId id="269" r:id="rId16"/>
    <p:sldId id="271" r:id="rId17"/>
    <p:sldId id="278" r:id="rId18"/>
    <p:sldId id="296" r:id="rId19"/>
    <p:sldId id="279" r:id="rId20"/>
    <p:sldId id="291" r:id="rId21"/>
    <p:sldId id="293" r:id="rId22"/>
    <p:sldId id="282" r:id="rId23"/>
    <p:sldId id="283" r:id="rId24"/>
    <p:sldId id="292" r:id="rId25"/>
    <p:sldId id="285" r:id="rId26"/>
    <p:sldId id="286" r:id="rId27"/>
    <p:sldId id="288" r:id="rId28"/>
    <p:sldId id="294" r:id="rId29"/>
    <p:sldId id="295" r:id="rId30"/>
    <p:sldId id="297" r:id="rId31"/>
    <p:sldId id="298" r:id="rId32"/>
  </p:sldIdLst>
  <p:sldSz cx="12192000" cy="68580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71ECAF4-7893-693C-E5E4-D04CEBB68642}" name="Juliana Ruaro Zachow" initials="c" userId="S::coordenacaoecc2@ieclb.org.br::1409d8b2-fb51-483b-9576-3f963c7d40c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C52E32"/>
    <a:srgbClr val="000099"/>
    <a:srgbClr val="A50021"/>
    <a:srgbClr val="336600"/>
    <a:srgbClr val="CC33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433" autoAdjust="0"/>
  </p:normalViewPr>
  <p:slideViewPr>
    <p:cSldViewPr>
      <p:cViewPr varScale="1">
        <p:scale>
          <a:sx n="48" d="100"/>
          <a:sy n="48" d="100"/>
        </p:scale>
        <p:origin x="53" y="53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Forma&#231;&#227;o\Presbit&#233;rio\Manual%20presb&#237;teros\Hist&#243;rico\enviados%20diagrama&#231;&#227;o\Tabela%20D&#237;zimo%202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Forma&#231;&#227;o\Presbit&#233;rio\Manual%20presb&#237;teros\Hist&#243;rico\enviados%20diagrama&#231;&#227;o\Tabela%20D&#237;zimo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spPr>
            <a:solidFill>
              <a:srgbClr val="0070C0"/>
            </a:solidFill>
          </c:spPr>
          <c:dPt>
            <c:idx val="1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71FB-402A-ADFA-A1F5A012DD90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Plan1!$A$3:$A$4</c:f>
              <c:strCache>
                <c:ptCount val="2"/>
                <c:pt idx="0">
                  <c:v>Paróquia/Comunidade</c:v>
                </c:pt>
                <c:pt idx="1">
                  <c:v>Sínodo</c:v>
                </c:pt>
              </c:strCache>
            </c:strRef>
          </c:cat>
          <c:val>
            <c:numRef>
              <c:f>Plan1!$B$3:$B$4</c:f>
              <c:numCache>
                <c:formatCode>0%</c:formatCode>
                <c:ptCount val="2"/>
                <c:pt idx="0">
                  <c:v>0.9</c:v>
                </c:pt>
                <c:pt idx="1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FB-402A-ADFA-A1F5A012DD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920218993408951"/>
          <c:y val="5.4214094145570366E-2"/>
          <c:w val="0.32082651110617538"/>
          <c:h val="0.18999276827092523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spPr>
            <a:ln>
              <a:gradFill flip="none" rotWithShape="1">
                <a:gsLst>
                  <a:gs pos="0">
                    <a:srgbClr val="4F81BD">
                      <a:tint val="66000"/>
                      <a:satMod val="160000"/>
                    </a:srgbClr>
                  </a:gs>
                  <a:gs pos="50000">
                    <a:srgbClr val="4F81BD">
                      <a:tint val="44500"/>
                      <a:satMod val="160000"/>
                    </a:srgb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</a:ln>
          </c:spPr>
          <c:dPt>
            <c:idx val="0"/>
            <c:bubble3D val="0"/>
            <c:spPr>
              <a:solidFill>
                <a:srgbClr val="0070C0"/>
              </a:solidFill>
              <a:ln>
                <a:gradFill flip="none" rotWithShape="1">
                  <a:gsLst>
                    <a:gs pos="0">
                      <a:srgbClr val="4F81BD">
                        <a:tint val="66000"/>
                        <a:satMod val="160000"/>
                      </a:srgbClr>
                    </a:gs>
                    <a:gs pos="50000">
                      <a:srgbClr val="4F81BD">
                        <a:tint val="44500"/>
                        <a:satMod val="160000"/>
                      </a:srgb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</a:ln>
            </c:spPr>
            <c:extLst>
              <c:ext xmlns:c16="http://schemas.microsoft.com/office/drawing/2014/chart" uri="{C3380CC4-5D6E-409C-BE32-E72D297353CC}">
                <c16:uniqueId val="{00000001-DBD1-477C-A9BD-4673DB4771EA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>
                <a:gradFill flip="none" rotWithShape="1">
                  <a:gsLst>
                    <a:gs pos="0">
                      <a:srgbClr val="4F81BD">
                        <a:tint val="66000"/>
                        <a:satMod val="160000"/>
                      </a:srgbClr>
                    </a:gs>
                    <a:gs pos="50000">
                      <a:srgbClr val="4F81BD">
                        <a:tint val="44500"/>
                        <a:satMod val="160000"/>
                      </a:srgb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</a:ln>
            </c:spPr>
            <c:extLst>
              <c:ext xmlns:c16="http://schemas.microsoft.com/office/drawing/2014/chart" uri="{C3380CC4-5D6E-409C-BE32-E72D297353CC}">
                <c16:uniqueId val="{00000003-DBD1-477C-A9BD-4673DB4771EA}"/>
              </c:ext>
            </c:extLst>
          </c:dPt>
          <c:dLbls>
            <c:numFmt formatCode="0.0%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800" strike="noStrike" baseline="0"/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Plan1!$A$3:$A$5</c:f>
              <c:strCache>
                <c:ptCount val="3"/>
                <c:pt idx="0">
                  <c:v>Administração Central IECLB</c:v>
                </c:pt>
                <c:pt idx="1">
                  <c:v>Sínodo</c:v>
                </c:pt>
                <c:pt idx="2">
                  <c:v>Fundo de Solidariedade dos Sínodos</c:v>
                </c:pt>
              </c:strCache>
            </c:strRef>
          </c:cat>
          <c:val>
            <c:numRef>
              <c:f>Plan1!$B$3:$B$5</c:f>
              <c:numCache>
                <c:formatCode>0.0%</c:formatCode>
                <c:ptCount val="3"/>
                <c:pt idx="0">
                  <c:v>0.54</c:v>
                </c:pt>
                <c:pt idx="1">
                  <c:v>0.41400000000000031</c:v>
                </c:pt>
                <c:pt idx="2">
                  <c:v>4.5999999999999999E-2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D1-477C-A9BD-4673DB4771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800"/>
            </a:pPr>
            <a:endParaRPr lang="pt-BR"/>
          </a:p>
        </c:txPr>
      </c:legendEntry>
      <c:legendEntry>
        <c:idx val="1"/>
        <c:txPr>
          <a:bodyPr/>
          <a:lstStyle/>
          <a:p>
            <a:pPr>
              <a:defRPr sz="1800"/>
            </a:pPr>
            <a:endParaRPr lang="pt-BR"/>
          </a:p>
        </c:txPr>
      </c:legendEntry>
      <c:legendEntry>
        <c:idx val="2"/>
        <c:txPr>
          <a:bodyPr/>
          <a:lstStyle/>
          <a:p>
            <a:pPr>
              <a:defRPr sz="1800"/>
            </a:pPr>
            <a:endParaRPr lang="pt-BR"/>
          </a:p>
        </c:txPr>
      </c:legendEntry>
      <c:layout>
        <c:manualLayout>
          <c:xMode val="edge"/>
          <c:yMode val="edge"/>
          <c:x val="0.59537380418250629"/>
          <c:y val="1.4270266266711108E-2"/>
          <c:w val="0.39629900329444573"/>
          <c:h val="0.34890141836092287"/>
        </c:manualLayout>
      </c:layout>
      <c:overlay val="0"/>
    </c:legend>
    <c:plotVisOnly val="1"/>
    <c:dispBlanksAs val="zero"/>
    <c:showDLblsOverMax val="0"/>
  </c:chart>
  <c:spPr>
    <a:noFill/>
    <a:ln>
      <a:noFill/>
    </a:ln>
  </c:sp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16E1B96-5A83-4CB6-8C65-07B2F6F5BB79}" type="datetimeFigureOut">
              <a:rPr lang="pt-BR"/>
              <a:pPr>
                <a:defRPr/>
              </a:pPr>
              <a:t>29/05/2024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7A2E7BB-02D7-4AE5-BE5D-6E84B36B9BA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403547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1229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73778FF-FA06-4160-BE9E-990519DD4573}" type="slidenum">
              <a:rPr lang="pt-BR" altLang="pt-BR" smtClean="0"/>
              <a:pPr>
                <a:spcBef>
                  <a:spcPct val="0"/>
                </a:spcBef>
              </a:pPr>
              <a:t>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08329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dirty="0"/>
          </a:p>
        </p:txBody>
      </p:sp>
      <p:sp>
        <p:nvSpPr>
          <p:cNvPr id="1434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7D2FC86-B4C2-41CC-9D70-01F9366DE8DC}" type="slidenum">
              <a:rPr lang="pt-BR" altLang="pt-BR" smtClean="0"/>
              <a:pPr>
                <a:spcBef>
                  <a:spcPct val="0"/>
                </a:spcBef>
              </a:pPr>
              <a:t>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02640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dirty="0"/>
          </a:p>
        </p:txBody>
      </p:sp>
      <p:sp>
        <p:nvSpPr>
          <p:cNvPr id="1638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9549FCD-B537-4860-8661-08CAD6597C87}" type="slidenum">
              <a:rPr lang="pt-BR" altLang="pt-BR" smtClean="0"/>
              <a:pPr>
                <a:spcBef>
                  <a:spcPct val="0"/>
                </a:spcBef>
              </a:pPr>
              <a:t>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09866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 dirty="0"/>
          </a:p>
        </p:txBody>
      </p:sp>
      <p:sp>
        <p:nvSpPr>
          <p:cNvPr id="1843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26610DA-F821-4807-9F63-BF3E9BB1E58B}" type="slidenum">
              <a:rPr lang="pt-BR" altLang="pt-BR" smtClean="0"/>
              <a:pPr>
                <a:spcBef>
                  <a:spcPct val="0"/>
                </a:spcBef>
              </a:pPr>
              <a:t>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15729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 dirty="0"/>
          </a:p>
        </p:txBody>
      </p:sp>
      <p:sp>
        <p:nvSpPr>
          <p:cNvPr id="2048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3AE8ED9-ACF6-47BA-8CBC-D1A0695B7AF1}" type="slidenum">
              <a:rPr lang="pt-BR" altLang="pt-BR" smtClean="0"/>
              <a:pPr>
                <a:spcBef>
                  <a:spcPct val="0"/>
                </a:spcBef>
              </a:pPr>
              <a:t>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34099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  <p:sp>
        <p:nvSpPr>
          <p:cNvPr id="2253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E3ABAB1-2223-4238-A5DD-C9D1893220C2}" type="slidenum">
              <a:rPr lang="pt-BR" altLang="pt-BR" smtClean="0"/>
              <a:pPr>
                <a:spcBef>
                  <a:spcPct val="0"/>
                </a:spcBef>
              </a:pPr>
              <a:t>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90593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/>
              <a:t>Imagem: Emilio Voigt</a:t>
            </a:r>
          </a:p>
        </p:txBody>
      </p:sp>
      <p:sp>
        <p:nvSpPr>
          <p:cNvPr id="2458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C573927-5EC8-4604-ABDA-BA54D56EA69E}" type="slidenum">
              <a:rPr lang="pt-BR" altLang="pt-BR" smtClean="0"/>
              <a:pPr>
                <a:spcBef>
                  <a:spcPct val="0"/>
                </a:spcBef>
              </a:pPr>
              <a:t>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43042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/>
              <a:t>Imagem: IECLB</a:t>
            </a:r>
          </a:p>
        </p:txBody>
      </p:sp>
      <p:sp>
        <p:nvSpPr>
          <p:cNvPr id="2662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8E12692-3D83-4422-9A12-580759C7C7E6}" type="slidenum">
              <a:rPr lang="pt-BR" altLang="pt-BR" smtClean="0"/>
              <a:pPr>
                <a:spcBef>
                  <a:spcPct val="0"/>
                </a:spcBef>
              </a:pPr>
              <a:t>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138804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  <p:sp>
        <p:nvSpPr>
          <p:cNvPr id="2867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1EE4656-6095-417A-A522-51E9DC3F4150}" type="slidenum">
              <a:rPr lang="pt-BR" altLang="pt-BR" smtClean="0"/>
              <a:pPr>
                <a:spcBef>
                  <a:spcPct val="0"/>
                </a:spcBef>
              </a:pPr>
              <a:t>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68411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/>
              <a:t>Imagem: http://www.luteranos.com.br/articles/10295/1/A-oferta-de-Caim-e-Abel/1.html</a:t>
            </a:r>
          </a:p>
        </p:txBody>
      </p:sp>
      <p:sp>
        <p:nvSpPr>
          <p:cNvPr id="3072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59FAAAA-FE87-4D2C-9C83-B5FBC3FCDC68}" type="slidenum">
              <a:rPr lang="pt-BR" altLang="pt-BR" smtClean="0"/>
              <a:pPr>
                <a:spcBef>
                  <a:spcPct val="0"/>
                </a:spcBef>
              </a:pPr>
              <a:t>10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372755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  <p:sp>
        <p:nvSpPr>
          <p:cNvPr id="3277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7A1B7F-57D9-464B-B8F7-4939A999E44F}" type="slidenum">
              <a:rPr lang="pt-BR" altLang="pt-BR" smtClean="0"/>
              <a:pPr>
                <a:spcBef>
                  <a:spcPct val="0"/>
                </a:spcBef>
              </a:pPr>
              <a:t>11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219044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 dirty="0"/>
          </a:p>
        </p:txBody>
      </p:sp>
      <p:sp>
        <p:nvSpPr>
          <p:cNvPr id="3482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7B6F203-787A-4549-AD07-CB3225ED7A88}" type="slidenum">
              <a:rPr lang="pt-BR" altLang="pt-BR" smtClean="0"/>
              <a:pPr>
                <a:spcBef>
                  <a:spcPct val="0"/>
                </a:spcBef>
              </a:pPr>
              <a:t>12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524885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  <p:sp>
        <p:nvSpPr>
          <p:cNvPr id="3686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0D9C9D4-EEB9-48AF-A5A6-5AEF7AD05E40}" type="slidenum">
              <a:rPr lang="pt-BR" altLang="pt-BR" smtClean="0"/>
              <a:pPr>
                <a:spcBef>
                  <a:spcPct val="0"/>
                </a:spcBef>
              </a:pPr>
              <a:t>13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568437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  <p:sp>
        <p:nvSpPr>
          <p:cNvPr id="3891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0ECF604-F790-48AC-B361-F996E06D6206}" type="slidenum">
              <a:rPr lang="pt-BR" altLang="pt-BR" smtClean="0"/>
              <a:pPr>
                <a:spcBef>
                  <a:spcPct val="0"/>
                </a:spcBef>
              </a:pPr>
              <a:t>14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043529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/>
          </a:p>
        </p:txBody>
      </p:sp>
      <p:sp>
        <p:nvSpPr>
          <p:cNvPr id="4096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F4ED80F-93C0-41B9-B038-F91F8F57D036}" type="slidenum">
              <a:rPr lang="pt-BR" altLang="pt-BR" smtClean="0"/>
              <a:pPr>
                <a:spcBef>
                  <a:spcPct val="0"/>
                </a:spcBef>
              </a:pPr>
              <a:t>15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592208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 dirty="0"/>
          </a:p>
        </p:txBody>
      </p:sp>
      <p:sp>
        <p:nvSpPr>
          <p:cNvPr id="4301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81E5A71-1516-4AED-8E48-51DD9D5ABB2B}" type="slidenum">
              <a:rPr lang="pt-BR" altLang="pt-BR" smtClean="0"/>
              <a:pPr>
                <a:spcBef>
                  <a:spcPct val="0"/>
                </a:spcBef>
              </a:pPr>
              <a:t>16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043062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4506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B1EA6DF-7923-4753-BC3F-6E6F5DE7FDCF}" type="slidenum">
              <a:rPr lang="pt-BR" altLang="pt-BR" smtClean="0"/>
              <a:pPr>
                <a:spcBef>
                  <a:spcPct val="0"/>
                </a:spcBef>
              </a:pPr>
              <a:t>17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334516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 dirty="0"/>
          </a:p>
        </p:txBody>
      </p:sp>
      <p:sp>
        <p:nvSpPr>
          <p:cNvPr id="4710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501BCD0-0AFC-490C-9250-BD92AA1B7CF9}" type="slidenum">
              <a:rPr lang="pt-BR" altLang="pt-BR" smtClean="0"/>
              <a:pPr>
                <a:spcBef>
                  <a:spcPct val="0"/>
                </a:spcBef>
              </a:pPr>
              <a:t>18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484451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4915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DEA02AF-0850-46CC-8B75-8479C12AD85B}" type="slidenum">
              <a:rPr lang="pt-BR" altLang="pt-BR" smtClean="0"/>
              <a:pPr>
                <a:spcBef>
                  <a:spcPct val="0"/>
                </a:spcBef>
              </a:pPr>
              <a:t>19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394036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5120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07ADB3B-DFDB-4D95-AE69-67D4792C14B8}" type="slidenum">
              <a:rPr lang="pt-BR" altLang="pt-BR" smtClean="0"/>
              <a:pPr>
                <a:spcBef>
                  <a:spcPct val="0"/>
                </a:spcBef>
              </a:pPr>
              <a:t>20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134128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5325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68748C-F5AD-47AD-8AD8-BD0C79D142D4}" type="slidenum">
              <a:rPr lang="pt-BR" altLang="pt-BR" smtClean="0"/>
              <a:pPr>
                <a:spcBef>
                  <a:spcPct val="0"/>
                </a:spcBef>
              </a:pPr>
              <a:t>21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168287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 dirty="0"/>
          </a:p>
        </p:txBody>
      </p:sp>
      <p:sp>
        <p:nvSpPr>
          <p:cNvPr id="5530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D4EE40E-53FB-454B-B39E-421BCEBC81B9}" type="slidenum">
              <a:rPr lang="pt-BR" altLang="pt-BR" smtClean="0"/>
              <a:pPr>
                <a:spcBef>
                  <a:spcPct val="0"/>
                </a:spcBef>
              </a:pPr>
              <a:t>22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614683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 dirty="0"/>
          </a:p>
        </p:txBody>
      </p:sp>
      <p:sp>
        <p:nvSpPr>
          <p:cNvPr id="5734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0D70AD8-3D12-4F23-8083-E4730594D5DE}" type="slidenum">
              <a:rPr lang="pt-BR" altLang="pt-BR" smtClean="0"/>
              <a:pPr>
                <a:spcBef>
                  <a:spcPct val="0"/>
                </a:spcBef>
              </a:pPr>
              <a:t>23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56141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 dirty="0"/>
          </a:p>
        </p:txBody>
      </p:sp>
      <p:sp>
        <p:nvSpPr>
          <p:cNvPr id="5939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A409E48-7191-4878-A24C-A888F3D99F2B}" type="slidenum">
              <a:rPr lang="pt-BR" altLang="pt-BR" smtClean="0"/>
              <a:pPr>
                <a:spcBef>
                  <a:spcPct val="0"/>
                </a:spcBef>
              </a:pPr>
              <a:t>24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090622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 dirty="0"/>
          </a:p>
        </p:txBody>
      </p:sp>
      <p:sp>
        <p:nvSpPr>
          <p:cNvPr id="6144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CD22CC6-4EAF-436C-8753-E32016B72F70}" type="slidenum">
              <a:rPr lang="pt-BR" altLang="pt-BR" smtClean="0"/>
              <a:pPr>
                <a:spcBef>
                  <a:spcPct val="0"/>
                </a:spcBef>
              </a:pPr>
              <a:t>25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76999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6349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DA1E613-FF84-43DE-BCDD-4A2D1AB07B44}" type="slidenum">
              <a:rPr lang="pt-BR" altLang="pt-BR" smtClean="0"/>
              <a:pPr>
                <a:spcBef>
                  <a:spcPct val="0"/>
                </a:spcBef>
              </a:pPr>
              <a:t>26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864250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6554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20F2DCC-2A07-4FBC-ADBD-E504A5ACF749}" type="slidenum">
              <a:rPr lang="pt-BR" altLang="pt-BR" smtClean="0"/>
              <a:pPr>
                <a:spcBef>
                  <a:spcPct val="0"/>
                </a:spcBef>
              </a:pPr>
              <a:t>27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389646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6758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FF7289A-7516-4B62-BE58-69E820303FF8}" type="slidenum">
              <a:rPr lang="pt-BR" altLang="pt-BR" smtClean="0"/>
              <a:pPr>
                <a:spcBef>
                  <a:spcPct val="0"/>
                </a:spcBef>
              </a:pPr>
              <a:t>28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12490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6963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627613-9FE9-45BA-A169-688CF7ADC349}" type="slidenum">
              <a:rPr lang="pt-BR" altLang="pt-BR" smtClean="0"/>
              <a:pPr>
                <a:spcBef>
                  <a:spcPct val="0"/>
                </a:spcBef>
              </a:pPr>
              <a:t>29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548711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 dirty="0"/>
          </a:p>
        </p:txBody>
      </p:sp>
      <p:sp>
        <p:nvSpPr>
          <p:cNvPr id="7168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44D0B73-FD9C-44A0-B9AD-646BC5E2A1B0}" type="slidenum">
              <a:rPr lang="pt-BR" altLang="pt-BR" smtClean="0"/>
              <a:pPr>
                <a:spcBef>
                  <a:spcPct val="0"/>
                </a:spcBef>
              </a:pPr>
              <a:t>30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01852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A2E7BB-02D7-4AE5-BE5D-6E84B36B9BAC}" type="slidenum">
              <a:rPr lang="pt-BR" altLang="pt-BR" smtClean="0"/>
              <a:pPr>
                <a:defRPr/>
              </a:pPr>
              <a:t>31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07725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6CD3E5-5755-41F7-85EB-DBDEBEFA1E1A}" type="datetime1">
              <a:rPr lang="pt-BR" smtClean="0"/>
              <a:pPr>
                <a:defRPr/>
              </a:pPr>
              <a:t>29/05/2024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5D7E38-E075-4D7A-917C-FBBF3AFD7515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44712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17899F-D954-4581-8BD6-DC266BD14B12}" type="datetime1">
              <a:rPr lang="pt-BR" smtClean="0"/>
              <a:pPr>
                <a:defRPr/>
              </a:pPr>
              <a:t>29/05/2024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B923A3-28C3-4325-9E49-8156B57C1897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47359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6CE7B8-AA98-4227-86A4-F7FFF74B9EFC}" type="datetime1">
              <a:rPr lang="pt-BR" smtClean="0"/>
              <a:pPr>
                <a:defRPr/>
              </a:pPr>
              <a:t>29/05/2024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D1F80F-A81B-49FC-BCC3-C6DC13DA1041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6617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0ED0B3-D42B-4CBA-AAF4-EBD373886BB2}" type="datetime1">
              <a:rPr lang="pt-BR" smtClean="0"/>
              <a:pPr>
                <a:defRPr/>
              </a:pPr>
              <a:t>29/05/2024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5DEE61-0951-496F-9F24-37DCDAAF147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9890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70FE67-C3F6-4D88-86E4-0ED3C5B494A2}" type="datetime1">
              <a:rPr lang="pt-BR" smtClean="0"/>
              <a:pPr>
                <a:defRPr/>
              </a:pPr>
              <a:t>29/05/2024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1BE527-2AC0-426A-9DA0-B02D66854AC2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78662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A44B94-851C-4E28-993B-D11A58C8A17C}" type="datetime1">
              <a:rPr lang="pt-BR" smtClean="0"/>
              <a:pPr>
                <a:defRPr/>
              </a:pPr>
              <a:t>29/05/2024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EAF670-5F17-4214-8CFE-3D88B1C76EF5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17030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D1D40A-8618-415B-A3B0-4694FD9580E3}" type="datetime1">
              <a:rPr lang="pt-BR" smtClean="0"/>
              <a:pPr>
                <a:defRPr/>
              </a:pPr>
              <a:t>29/05/2024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2E4941-DB94-4C57-B3DC-D8372D601BB5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48477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249824-1C2B-4FE1-BA39-B32D6C7A2019}" type="datetime1">
              <a:rPr lang="pt-BR" smtClean="0"/>
              <a:pPr>
                <a:defRPr/>
              </a:pPr>
              <a:t>29/05/2024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D69424-DF08-4691-A470-D1F56A64BC6A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46043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A783AD-1782-4804-8CEC-E50775778F79}" type="datetime1">
              <a:rPr lang="pt-BR" smtClean="0"/>
              <a:pPr>
                <a:defRPr/>
              </a:pPr>
              <a:t>29/05/2024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9ED26D-4DAE-42EC-BFC1-0B9DEDD20D8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69735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A5772B-D328-4EAA-B281-19827115D533}" type="datetime1">
              <a:rPr lang="pt-BR" smtClean="0"/>
              <a:pPr>
                <a:defRPr/>
              </a:pPr>
              <a:t>29/05/2024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E1A67F-E1DA-409D-BB67-A154E084E43F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60138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6B9C6F-3B1B-402A-8B61-A659FCA5798B}" type="datetime1">
              <a:rPr lang="pt-BR" smtClean="0"/>
              <a:pPr>
                <a:defRPr/>
              </a:pPr>
              <a:t>29/05/2024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3D11C7-6D80-4E12-B260-6D0C5B400EC1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6825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6DBB68-959B-424C-B5F2-121524A3CA43}" type="datetime1">
              <a:rPr lang="pt-BR" smtClean="0"/>
              <a:pPr>
                <a:defRPr/>
              </a:pPr>
              <a:t>29/05/2024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6C502E6-99F9-4E1E-B08F-8BCBFC2E9908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03172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07"/>
            <a:ext cx="12191809" cy="6858507"/>
          </a:xfrm>
          <a:prstGeom prst="rect">
            <a:avLst/>
          </a:prstGeom>
        </p:spPr>
      </p:pic>
      <p:sp>
        <p:nvSpPr>
          <p:cNvPr id="11266" name="Título 1"/>
          <p:cNvSpPr>
            <a:spLocks noGrp="1"/>
          </p:cNvSpPr>
          <p:nvPr>
            <p:ph type="ctrTitle"/>
          </p:nvPr>
        </p:nvSpPr>
        <p:spPr>
          <a:xfrm>
            <a:off x="-1" y="261866"/>
            <a:ext cx="6672065" cy="990600"/>
          </a:xfrm>
        </p:spPr>
        <p:txBody>
          <a:bodyPr/>
          <a:lstStyle/>
          <a:p>
            <a:pPr algn="ctr" eaLnBrk="1" hangingPunct="1"/>
            <a:r>
              <a:rPr lang="pt-BR" altLang="pt-BR" sz="5400" b="1" dirty="0">
                <a:solidFill>
                  <a:schemeClr val="bg1"/>
                </a:solidFill>
                <a:latin typeface="+mn-lt"/>
              </a:rPr>
              <a:t>Contribuição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336031" y="1988840"/>
            <a:ext cx="5041900" cy="2346209"/>
          </a:xfrm>
        </p:spPr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pt-BR" sz="4000" b="1" dirty="0">
                <a:solidFill>
                  <a:srgbClr val="C52E32"/>
                </a:solidFill>
                <a:latin typeface="Calibri" pitchFamily="34" charset="0"/>
              </a:rPr>
              <a:t>Fé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pt-BR" sz="4000" b="1" dirty="0">
                <a:solidFill>
                  <a:srgbClr val="C52E32"/>
                </a:solidFill>
                <a:latin typeface="Calibri" pitchFamily="34" charset="0"/>
              </a:rPr>
              <a:t>Gratidão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pt-BR" sz="4000" b="1" dirty="0">
                <a:solidFill>
                  <a:srgbClr val="C52E32"/>
                </a:solidFill>
                <a:latin typeface="Calibri" pitchFamily="34" charset="0"/>
              </a:rPr>
              <a:t>Compromisso</a:t>
            </a:r>
          </a:p>
        </p:txBody>
      </p:sp>
      <p:sp>
        <p:nvSpPr>
          <p:cNvPr id="11268" name="Subtítulo 2"/>
          <p:cNvSpPr txBox="1">
            <a:spLocks/>
          </p:cNvSpPr>
          <p:nvPr/>
        </p:nvSpPr>
        <p:spPr bwMode="auto">
          <a:xfrm>
            <a:off x="6692408" y="5799138"/>
            <a:ext cx="4913312" cy="105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>
                <a:srgbClr val="948A54"/>
              </a:buClr>
              <a:buSzPct val="80000"/>
              <a:buFontTx/>
              <a:buNone/>
            </a:pPr>
            <a:r>
              <a:rPr lang="pt-BR" altLang="pt-BR" sz="3200" b="1" dirty="0">
                <a:cs typeface="Calibri" panose="020F0502020204030204" pitchFamily="34" charset="0"/>
              </a:rPr>
              <a:t>Guia para o presbitério</a:t>
            </a:r>
          </a:p>
          <a:p>
            <a:pPr algn="r" eaLnBrk="1" hangingPunct="1">
              <a:spcBef>
                <a:spcPct val="0"/>
              </a:spcBef>
              <a:buClr>
                <a:srgbClr val="948A54"/>
              </a:buClr>
              <a:buSzPct val="80000"/>
              <a:buFontTx/>
              <a:buNone/>
            </a:pPr>
            <a:r>
              <a:rPr lang="pt-BR" altLang="pt-BR" sz="2400" b="1" dirty="0">
                <a:solidFill>
                  <a:srgbClr val="FF0000"/>
                </a:solidFill>
                <a:cs typeface="Calibri" panose="020F0502020204030204" pitchFamily="34" charset="0"/>
              </a:rPr>
              <a:t>Unidade 7</a:t>
            </a:r>
          </a:p>
        </p:txBody>
      </p:sp>
      <p:pic>
        <p:nvPicPr>
          <p:cNvPr id="11269" name="Picture 7" descr="D:\sínodo\Logos oficiais\logo_IECL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4072889"/>
            <a:ext cx="1854200" cy="247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908" cy="6858000"/>
          </a:xfrm>
          <a:prstGeom prst="rect">
            <a:avLst/>
          </a:prstGeom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fld id="{D3421FE1-B8ED-4121-91D8-46FBEF3DB7E8}" type="slidenum">
              <a:rPr lang="pt-BR" b="1" smtClean="0">
                <a:solidFill>
                  <a:schemeClr val="tx1"/>
                </a:solidFill>
              </a:rPr>
              <a:t>2</a:t>
            </a:fld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1"/>
            <a:ext cx="12192000" cy="6857179"/>
          </a:xfrm>
          <a:prstGeom prst="rect">
            <a:avLst/>
          </a:prstGeom>
        </p:spPr>
      </p:pic>
      <p:sp>
        <p:nvSpPr>
          <p:cNvPr id="1536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551384" y="3356992"/>
            <a:ext cx="5400600" cy="2304256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pt-BR" altLang="pt-BR" sz="3800" dirty="0">
                <a:solidFill>
                  <a:schemeClr val="bg1"/>
                </a:solidFill>
              </a:rPr>
              <a:t>Assim como outros assuntos da nossa vida, também este depende dos </a:t>
            </a:r>
            <a:r>
              <a:rPr lang="pt-BR" altLang="pt-BR" sz="3800" b="1" dirty="0">
                <a:solidFill>
                  <a:srgbClr val="FFC000"/>
                </a:solidFill>
              </a:rPr>
              <a:t>princípios</a:t>
            </a:r>
            <a:r>
              <a:rPr lang="pt-BR" altLang="pt-BR" sz="3800" dirty="0">
                <a:solidFill>
                  <a:schemeClr val="bg1"/>
                </a:solidFill>
              </a:rPr>
              <a:t> que temos.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551384" y="548680"/>
            <a:ext cx="907300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  <a:latin typeface="Calibri" pitchFamily="34" charset="0"/>
              </a:rPr>
              <a:t>Problema ou experiência gratificante </a:t>
            </a:r>
          </a:p>
          <a:p>
            <a:endParaRPr lang="pt-BR" dirty="0"/>
          </a:p>
        </p:txBody>
      </p:sp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>
                <a:solidFill>
                  <a:schemeClr val="tx1"/>
                </a:solidFill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6584" cy="6858000"/>
          </a:xfrm>
          <a:prstGeom prst="rect">
            <a:avLst/>
          </a:prstGeom>
        </p:spPr>
      </p:pic>
      <p:sp>
        <p:nvSpPr>
          <p:cNvPr id="17412" name="CaixaDeTexto 4"/>
          <p:cNvSpPr txBox="1">
            <a:spLocks noChangeArrowheads="1"/>
          </p:cNvSpPr>
          <p:nvPr/>
        </p:nvSpPr>
        <p:spPr bwMode="auto">
          <a:xfrm>
            <a:off x="3863752" y="2061336"/>
            <a:ext cx="345598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3400" b="1" dirty="0">
                <a:solidFill>
                  <a:srgbClr val="000099"/>
                </a:solidFill>
              </a:rPr>
              <a:t>Generosidade</a:t>
            </a:r>
          </a:p>
        </p:txBody>
      </p:sp>
      <p:sp>
        <p:nvSpPr>
          <p:cNvPr id="17413" name="CaixaDeTexto 5"/>
          <p:cNvSpPr txBox="1">
            <a:spLocks noChangeArrowheads="1"/>
          </p:cNvSpPr>
          <p:nvPr/>
        </p:nvSpPr>
        <p:spPr bwMode="auto">
          <a:xfrm>
            <a:off x="3429769" y="2716072"/>
            <a:ext cx="338631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3400" b="1" dirty="0">
                <a:solidFill>
                  <a:srgbClr val="FF0000"/>
                </a:solidFill>
              </a:rPr>
              <a:t>Solidariedade</a:t>
            </a:r>
          </a:p>
        </p:txBody>
      </p:sp>
      <p:sp>
        <p:nvSpPr>
          <p:cNvPr id="17414" name="CaixaDeTexto 12"/>
          <p:cNvSpPr txBox="1">
            <a:spLocks noChangeArrowheads="1"/>
          </p:cNvSpPr>
          <p:nvPr/>
        </p:nvSpPr>
        <p:spPr bwMode="auto">
          <a:xfrm>
            <a:off x="3447446" y="3389511"/>
            <a:ext cx="31670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3400" b="1" dirty="0">
                <a:solidFill>
                  <a:srgbClr val="009900"/>
                </a:solidFill>
              </a:rPr>
              <a:t>Compromisso</a:t>
            </a:r>
          </a:p>
        </p:txBody>
      </p:sp>
      <p:sp>
        <p:nvSpPr>
          <p:cNvPr id="6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0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551384" y="2644170"/>
            <a:ext cx="33843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BOA</a:t>
            </a:r>
          </a:p>
          <a:p>
            <a:pPr algn="ctr"/>
            <a:r>
              <a:rPr lang="pt-BR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HERANÇA</a:t>
            </a:r>
          </a:p>
        </p:txBody>
      </p:sp>
      <p:sp>
        <p:nvSpPr>
          <p:cNvPr id="4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>
                <a:solidFill>
                  <a:schemeClr val="tx1"/>
                </a:solidFill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40" y="836712"/>
            <a:ext cx="9591691" cy="5841456"/>
          </a:xfrm>
          <a:prstGeom prst="rect">
            <a:avLst/>
          </a:prstGeom>
        </p:spPr>
      </p:pic>
      <p:sp>
        <p:nvSpPr>
          <p:cNvPr id="14339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639616" y="1527576"/>
            <a:ext cx="8229600" cy="4644505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100000"/>
              </a:lnSpc>
              <a:spcBef>
                <a:spcPts val="2800"/>
              </a:spcBef>
              <a:buNone/>
              <a:defRPr/>
            </a:pPr>
            <a:r>
              <a:rPr lang="pt-BR" sz="4000" b="1" dirty="0">
                <a:solidFill>
                  <a:schemeClr val="bg1"/>
                </a:solidFill>
              </a:rPr>
              <a:t>ajuda externa</a:t>
            </a:r>
          </a:p>
          <a:p>
            <a:pPr marL="0" indent="0" eaLnBrk="1" hangingPunct="1">
              <a:lnSpc>
                <a:spcPct val="100000"/>
              </a:lnSpc>
              <a:spcBef>
                <a:spcPts val="2800"/>
              </a:spcBef>
              <a:buNone/>
              <a:defRPr/>
            </a:pPr>
            <a:r>
              <a:rPr lang="pt-BR" sz="4000" b="1" dirty="0">
                <a:solidFill>
                  <a:schemeClr val="bg1"/>
                </a:solidFill>
              </a:rPr>
              <a:t>olhar para fora</a:t>
            </a:r>
          </a:p>
          <a:p>
            <a:pPr marL="0" indent="0" eaLnBrk="1" hangingPunct="1">
              <a:lnSpc>
                <a:spcPct val="100000"/>
              </a:lnSpc>
              <a:spcBef>
                <a:spcPts val="2800"/>
              </a:spcBef>
              <a:buNone/>
              <a:defRPr/>
            </a:pPr>
            <a:r>
              <a:rPr lang="pt-BR" sz="4000" b="1" dirty="0">
                <a:solidFill>
                  <a:schemeClr val="bg1"/>
                </a:solidFill>
              </a:rPr>
              <a:t>assunto “menos” espiritual</a:t>
            </a:r>
          </a:p>
          <a:p>
            <a:pPr marL="0" indent="0" eaLnBrk="1" hangingPunct="1">
              <a:lnSpc>
                <a:spcPct val="100000"/>
              </a:lnSpc>
              <a:spcBef>
                <a:spcPts val="2800"/>
              </a:spcBef>
              <a:buNone/>
              <a:defRPr/>
            </a:pPr>
            <a:r>
              <a:rPr lang="pt-BR" sz="4000" b="1" dirty="0">
                <a:solidFill>
                  <a:schemeClr val="bg1"/>
                </a:solidFill>
              </a:rPr>
              <a:t>linguagem do “pagamento”</a:t>
            </a:r>
          </a:p>
          <a:p>
            <a:pPr marL="0" indent="0" eaLnBrk="1" hangingPunct="1">
              <a:lnSpc>
                <a:spcPct val="100000"/>
              </a:lnSpc>
              <a:spcBef>
                <a:spcPts val="2800"/>
              </a:spcBef>
              <a:buNone/>
              <a:defRPr/>
            </a:pPr>
            <a:r>
              <a:rPr lang="pt-BR" sz="4000" b="1" dirty="0">
                <a:solidFill>
                  <a:schemeClr val="bg1"/>
                </a:solidFill>
              </a:rPr>
              <a:t>abuso de algumas Igrejas </a:t>
            </a:r>
          </a:p>
          <a:p>
            <a:pPr eaLnBrk="1" hangingPunct="1">
              <a:lnSpc>
                <a:spcPct val="100000"/>
              </a:lnSpc>
              <a:spcBef>
                <a:spcPts val="2800"/>
              </a:spcBef>
              <a:defRPr/>
            </a:pPr>
            <a:endParaRPr lang="pt-BR" sz="4000" b="1" dirty="0">
              <a:solidFill>
                <a:schemeClr val="bg1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0" y="271437"/>
            <a:ext cx="58079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Desafios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>
                <a:solidFill>
                  <a:schemeClr val="tx1"/>
                </a:solidFill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95" y="0"/>
            <a:ext cx="12193459" cy="6858000"/>
          </a:xfrm>
          <a:prstGeom prst="rect">
            <a:avLst/>
          </a:prstGeom>
        </p:spPr>
      </p:pic>
      <p:sp>
        <p:nvSpPr>
          <p:cNvPr id="23555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0" y="404664"/>
            <a:ext cx="12192000" cy="1224136"/>
          </a:xfrm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pt-BR" alt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Oferta e dinheiro, colheita e trabalho, gratidão </a:t>
            </a:r>
            <a:br>
              <a:rPr lang="pt-BR" alt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alt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partilha também são assuntos tratados na Bíblia.</a:t>
            </a:r>
          </a:p>
        </p:txBody>
      </p:sp>
      <p:sp>
        <p:nvSpPr>
          <p:cNvPr id="4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>
                <a:solidFill>
                  <a:schemeClr val="tx1"/>
                </a:solidFill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0"/>
          <a:stretch/>
        </p:blipFill>
        <p:spPr>
          <a:xfrm>
            <a:off x="-1" y="0"/>
            <a:ext cx="12182471" cy="6858000"/>
          </a:xfrm>
          <a:prstGeom prst="rect">
            <a:avLst/>
          </a:prstGeom>
        </p:spPr>
      </p:pic>
      <p:sp>
        <p:nvSpPr>
          <p:cNvPr id="25602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1590734" y="188640"/>
            <a:ext cx="9001000" cy="2016224"/>
          </a:xfrm>
        </p:spPr>
        <p:txBody>
          <a:bodyPr>
            <a:noAutofit/>
          </a:bodyPr>
          <a:lstStyle/>
          <a:p>
            <a:pPr marL="0" indent="0" algn="ctr" eaLnBrk="1" hangingPunct="1">
              <a:lnSpc>
                <a:spcPct val="100000"/>
              </a:lnSpc>
              <a:buNone/>
            </a:pPr>
            <a:r>
              <a:rPr lang="pt-BR" altLang="pt-BR" sz="2500" b="1" dirty="0"/>
              <a:t>“Então você as colocará diante do Senhor, seu Deus, e se prostrará diante dele. Você se alegrará por todo o bem que o Senhor, seu</a:t>
            </a:r>
            <a:br>
              <a:rPr lang="pt-BR" altLang="pt-BR" sz="2500" b="1" dirty="0"/>
            </a:br>
            <a:r>
              <a:rPr lang="pt-BR" altLang="pt-BR" sz="2500" b="1" dirty="0"/>
              <a:t>Deus, tem dado a você e à sua casa. E também se alegrarão os</a:t>
            </a:r>
            <a:br>
              <a:rPr lang="pt-BR" altLang="pt-BR" sz="2500" b="1" dirty="0"/>
            </a:br>
            <a:r>
              <a:rPr lang="pt-BR" altLang="pt-BR" sz="2500" b="1" dirty="0"/>
              <a:t>levitas e os estrangeiros que morarem onde você vive".</a:t>
            </a:r>
            <a:br>
              <a:rPr lang="pt-BR" altLang="pt-BR" sz="2500" b="1" dirty="0"/>
            </a:br>
            <a:r>
              <a:rPr lang="pt-BR" altLang="pt-BR" sz="2500" dirty="0"/>
              <a:t>(Deuteronômio 26.10-11).</a:t>
            </a:r>
          </a:p>
        </p:txBody>
      </p:sp>
      <p:sp>
        <p:nvSpPr>
          <p:cNvPr id="4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>
                <a:solidFill>
                  <a:schemeClr val="tx1"/>
                </a:solidFill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8014"/>
            <a:ext cx="7642380" cy="1571837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97879"/>
            <a:ext cx="8604453" cy="156506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70275"/>
            <a:ext cx="11179016" cy="178398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0" y="271437"/>
            <a:ext cx="91923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Três finalidade do dízimo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351584" y="1700808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cs typeface="Calibri" panose="020F0502020204030204" pitchFamily="34" charset="0"/>
              </a:rPr>
              <a:t>1. Festejar e celebrar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3071664" y="3272645"/>
            <a:ext cx="4570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cs typeface="Calibri" panose="020F0502020204030204" pitchFamily="34" charset="0"/>
              </a:rPr>
              <a:t>2. Sustentar os levitas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4302226" y="4780707"/>
            <a:ext cx="60486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latin typeface="Calibri" panose="020F0502020204030204" pitchFamily="34" charset="0"/>
                <a:cs typeface="Calibri" panose="020F0502020204030204" pitchFamily="34" charset="0"/>
              </a:rPr>
              <a:t>3. Garantir sobrevivência</a:t>
            </a:r>
            <a:br>
              <a:rPr lang="pt-BR" sz="36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600" b="1" dirty="0">
                <a:latin typeface="Calibri" panose="020F0502020204030204" pitchFamily="34" charset="0"/>
                <a:cs typeface="Calibri" panose="020F0502020204030204" pitchFamily="34" charset="0"/>
              </a:rPr>
              <a:t>das pessoas empobrecidas</a:t>
            </a:r>
          </a:p>
        </p:txBody>
      </p:sp>
      <p:sp>
        <p:nvSpPr>
          <p:cNvPr id="9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>
                <a:solidFill>
                  <a:schemeClr val="tx1"/>
                </a:solidFill>
              </a:rP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44" b="1409"/>
          <a:stretch/>
        </p:blipFill>
        <p:spPr>
          <a:xfrm>
            <a:off x="-9286" y="0"/>
            <a:ext cx="12201286" cy="6858000"/>
          </a:xfrm>
          <a:prstGeom prst="rect">
            <a:avLst/>
          </a:prstGeom>
        </p:spPr>
      </p:pic>
      <p:sp>
        <p:nvSpPr>
          <p:cNvPr id="29699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407368" y="1530350"/>
            <a:ext cx="4536876" cy="5327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altLang="pt-BR" sz="3200" dirty="0"/>
              <a:t>“Portanto, se você estiver trazendo a sua oferta ao altar e lá se lembrar que o seu irmão tem alguma coisa contra você, deixe diante do altar a sua oferta e vá primeiro reconciliar-se com o seu irmão; e então volte e faça a sua oferta”.</a:t>
            </a:r>
          </a:p>
          <a:p>
            <a:pPr marL="0" indent="0">
              <a:buNone/>
            </a:pPr>
            <a:r>
              <a:rPr lang="pt-BR" altLang="pt-BR" sz="2400" dirty="0"/>
              <a:t>(Mateus 5.23-24)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0" y="271437"/>
            <a:ext cx="91923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Oferta e comunhão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>
                <a:solidFill>
                  <a:schemeClr val="tx1"/>
                </a:solidFill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412776"/>
            <a:ext cx="12192001" cy="5445224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6816080" y="1411619"/>
            <a:ext cx="47998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eaLnBrk="1" hangingPunct="1"/>
            <a:r>
              <a:rPr lang="pt-BR" altLang="pt-BR" sz="3200" b="1" dirty="0">
                <a:solidFill>
                  <a:srgbClr val="FF0000"/>
                </a:solidFill>
                <a:latin typeface="+mn-lt"/>
                <a:cs typeface="Calibri" panose="020F0502020204030204" pitchFamily="34" charset="0"/>
              </a:rPr>
              <a:t>• </a:t>
            </a:r>
            <a:r>
              <a:rPr lang="pt-BR" altLang="pt-BR" sz="3200" b="1" dirty="0">
                <a:latin typeface="+mn-lt"/>
                <a:cs typeface="Calibri" panose="020F0502020204030204" pitchFamily="34" charset="0"/>
              </a:rPr>
              <a:t>Doação pessoal e integral </a:t>
            </a:r>
          </a:p>
          <a:p>
            <a:pPr algn="r" eaLnBrk="1" hangingPunct="1"/>
            <a:r>
              <a:rPr lang="pt-BR" altLang="pt-BR" sz="2400" dirty="0">
                <a:latin typeface="+mn-lt"/>
                <a:cs typeface="Calibri" panose="020F0502020204030204" pitchFamily="34" charset="0"/>
              </a:rPr>
              <a:t>(Marcos 12.41-44)</a:t>
            </a:r>
          </a:p>
          <a:p>
            <a:pPr algn="r" eaLnBrk="1" hangingPunct="1"/>
            <a:endParaRPr lang="pt-BR" altLang="pt-BR" sz="2400" dirty="0">
              <a:latin typeface="+mn-lt"/>
              <a:cs typeface="Calibri" panose="020F0502020204030204" pitchFamily="34" charset="0"/>
            </a:endParaRPr>
          </a:p>
          <a:p>
            <a:pPr algn="r" eaLnBrk="1" hangingPunct="1"/>
            <a:r>
              <a:rPr lang="pt-BR" altLang="pt-BR" sz="3200" b="1" dirty="0">
                <a:solidFill>
                  <a:srgbClr val="FF0000"/>
                </a:solidFill>
                <a:latin typeface="+mn-lt"/>
                <a:cs typeface="Calibri" panose="020F0502020204030204" pitchFamily="34" charset="0"/>
              </a:rPr>
              <a:t>• </a:t>
            </a:r>
            <a:r>
              <a:rPr lang="pt-BR" altLang="pt-BR" sz="3200" b="1" dirty="0">
                <a:latin typeface="+mn-lt"/>
                <a:cs typeface="Calibri" panose="020F0502020204030204" pitchFamily="34" charset="0"/>
              </a:rPr>
              <a:t>Contribuição que </a:t>
            </a:r>
            <a:br>
              <a:rPr lang="pt-BR" altLang="pt-BR" sz="3200" b="1" dirty="0">
                <a:latin typeface="+mn-lt"/>
                <a:cs typeface="Calibri" panose="020F0502020204030204" pitchFamily="34" charset="0"/>
              </a:rPr>
            </a:br>
            <a:r>
              <a:rPr lang="pt-BR" altLang="pt-BR" sz="3200" b="1" dirty="0">
                <a:latin typeface="+mn-lt"/>
                <a:cs typeface="Calibri" panose="020F0502020204030204" pitchFamily="34" charset="0"/>
              </a:rPr>
              <a:t>brota do coração </a:t>
            </a:r>
          </a:p>
          <a:p>
            <a:pPr algn="r" eaLnBrk="1" hangingPunct="1"/>
            <a:r>
              <a:rPr lang="pt-BR" altLang="pt-BR" sz="2400" dirty="0">
                <a:latin typeface="+mn-lt"/>
                <a:cs typeface="Calibri" panose="020F0502020204030204" pitchFamily="34" charset="0"/>
              </a:rPr>
              <a:t>(2 Coríntios 9.7)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0" y="271437"/>
            <a:ext cx="91923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Exemplos do Novo Testamento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>
                <a:solidFill>
                  <a:schemeClr val="tx1"/>
                </a:solidFill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476672"/>
            <a:ext cx="11505863" cy="5544616"/>
          </a:xfrm>
          <a:prstGeom prst="rect">
            <a:avLst/>
          </a:prstGeom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>
                <a:solidFill>
                  <a:schemeClr val="tx1"/>
                </a:solidFill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895"/>
          </a:xfrm>
          <a:prstGeom prst="rect">
            <a:avLst/>
          </a:prstGeom>
        </p:spPr>
      </p:pic>
      <p:sp>
        <p:nvSpPr>
          <p:cNvPr id="20482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1199456" y="1700808"/>
            <a:ext cx="8229600" cy="4383633"/>
          </a:xfrm>
        </p:spPr>
        <p:txBody>
          <a:bodyPr/>
          <a:lstStyle/>
          <a:p>
            <a:pPr eaLnBrk="1" hangingPunct="1"/>
            <a:r>
              <a:rPr lang="pt-BR" altLang="pt-BR" sz="3600" dirty="0"/>
              <a:t>Oferta de gratidão </a:t>
            </a:r>
          </a:p>
          <a:p>
            <a:pPr eaLnBrk="1" hangingPunct="1"/>
            <a:r>
              <a:rPr lang="pt-BR" altLang="pt-BR" sz="3600" dirty="0"/>
              <a:t>Oferta espontânea</a:t>
            </a:r>
          </a:p>
          <a:p>
            <a:pPr eaLnBrk="1" hangingPunct="1"/>
            <a:r>
              <a:rPr lang="pt-BR" altLang="pt-BR" sz="3600" dirty="0"/>
              <a:t>Oferta generosa</a:t>
            </a:r>
          </a:p>
          <a:p>
            <a:pPr eaLnBrk="1" hangingPunct="1"/>
            <a:r>
              <a:rPr lang="pt-BR" altLang="pt-BR" sz="3600" dirty="0"/>
              <a:t>Oferta dada com alegria</a:t>
            </a:r>
          </a:p>
          <a:p>
            <a:pPr eaLnBrk="1" hangingPunct="1"/>
            <a:r>
              <a:rPr lang="pt-BR" altLang="pt-BR" sz="3600" dirty="0"/>
              <a:t>Oferta regular</a:t>
            </a:r>
          </a:p>
          <a:p>
            <a:pPr eaLnBrk="1" hangingPunct="1"/>
            <a:r>
              <a:rPr lang="pt-BR" altLang="pt-BR" sz="3600" dirty="0"/>
              <a:t>Oferta recebida com transparência </a:t>
            </a:r>
            <a:br>
              <a:rPr lang="pt-BR" altLang="pt-BR" sz="3600" dirty="0"/>
            </a:br>
            <a:r>
              <a:rPr lang="pt-BR" altLang="pt-BR" sz="3600" dirty="0"/>
              <a:t>e honestidade</a:t>
            </a:r>
          </a:p>
          <a:p>
            <a:pPr eaLnBrk="1" hangingPunct="1"/>
            <a:endParaRPr lang="pt-BR" alt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0" y="271437"/>
            <a:ext cx="91923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Orientações bíblicas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>
                <a:solidFill>
                  <a:schemeClr val="tx1"/>
                </a:solidFill>
              </a:rPr>
              <a:t>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 descr="D:\sínodo\Logos oficiais\logo_sigl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240" y="1124744"/>
            <a:ext cx="3532756" cy="5267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"/>
          <a:stretch/>
        </p:blipFill>
        <p:spPr>
          <a:xfrm>
            <a:off x="0" y="4848316"/>
            <a:ext cx="7973615" cy="1110567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"/>
          <a:stretch/>
        </p:blipFill>
        <p:spPr>
          <a:xfrm>
            <a:off x="0" y="3304202"/>
            <a:ext cx="8496944" cy="1110567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"/>
          <a:stretch/>
        </p:blipFill>
        <p:spPr>
          <a:xfrm>
            <a:off x="0" y="1772543"/>
            <a:ext cx="6480720" cy="1110567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0" y="271437"/>
            <a:ext cx="91923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Fé, gratidão, compromisso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767408" y="1863489"/>
            <a:ext cx="45365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Evangelho é acolhido por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767408" y="4961628"/>
            <a:ext cx="3617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gratidão resulta em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767408" y="3410137"/>
            <a:ext cx="55272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justificação concedida produz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5564141" y="1849374"/>
            <a:ext cx="714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atin typeface="+mn-lt"/>
                <a:cs typeface="Calibri Light" panose="020F0302020204030204" pitchFamily="34" charset="0"/>
              </a:rPr>
              <a:t>fé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6312230" y="3363970"/>
            <a:ext cx="1974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atin typeface="+mn-lt"/>
                <a:cs typeface="Calibri Light" panose="020F0302020204030204" pitchFamily="34" charset="0"/>
              </a:rPr>
              <a:t>gratidão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4671639" y="4869295"/>
            <a:ext cx="3018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latin typeface="+mn-lt"/>
                <a:cs typeface="Calibri Light" panose="020F0302020204030204" pitchFamily="34" charset="0"/>
              </a:rPr>
              <a:t>compromisso</a:t>
            </a:r>
          </a:p>
        </p:txBody>
      </p:sp>
      <p:sp>
        <p:nvSpPr>
          <p:cNvPr id="13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>
                <a:solidFill>
                  <a:schemeClr val="tx1"/>
                </a:solidFill>
              </a:rPr>
              <a:t>14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  <p:bldP spid="8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737304" cy="6833137"/>
          </a:xfrm>
          <a:prstGeom prst="rect">
            <a:avLst/>
          </a:prstGeom>
        </p:spPr>
      </p:pic>
      <p:sp>
        <p:nvSpPr>
          <p:cNvPr id="22530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5951984" y="1556792"/>
            <a:ext cx="5544616" cy="4316354"/>
          </a:xfrm>
        </p:spPr>
        <p:txBody>
          <a:bodyPr>
            <a:noAutofit/>
          </a:bodyPr>
          <a:lstStyle/>
          <a:p>
            <a:pPr marL="0" indent="0" algn="ctr" eaLnBrk="1" hangingPunct="1">
              <a:buNone/>
            </a:pPr>
            <a:r>
              <a:rPr lang="pt-BR" altLang="pt-BR" sz="3500" dirty="0"/>
              <a:t>Contribuímos por gratidão </a:t>
            </a:r>
            <a:br>
              <a:rPr lang="pt-BR" altLang="pt-BR" sz="3500" dirty="0"/>
            </a:br>
            <a:r>
              <a:rPr lang="pt-BR" altLang="pt-BR" sz="3500" dirty="0"/>
              <a:t>e não estamos em posição </a:t>
            </a:r>
            <a:br>
              <a:rPr lang="pt-BR" altLang="pt-BR" sz="3500" dirty="0"/>
            </a:br>
            <a:r>
              <a:rPr lang="pt-BR" altLang="pt-BR" sz="3500" dirty="0"/>
              <a:t>de negociar com Deus. </a:t>
            </a:r>
            <a:br>
              <a:rPr lang="pt-BR" altLang="pt-BR" sz="3500" dirty="0"/>
            </a:br>
            <a:r>
              <a:rPr lang="pt-BR" altLang="pt-BR" sz="3500" dirty="0"/>
              <a:t>Por outro lado, não podemos ignorar que diversas palavras da Escritura trazem a promessa de que o Senhor </a:t>
            </a:r>
            <a:br>
              <a:rPr lang="pt-BR" altLang="pt-BR" sz="3500" dirty="0"/>
            </a:br>
            <a:r>
              <a:rPr lang="pt-BR" altLang="pt-BR" sz="3500" dirty="0"/>
              <a:t>irá </a:t>
            </a:r>
            <a:r>
              <a:rPr lang="pt-BR" altLang="pt-BR" sz="3500" b="1" i="1" dirty="0">
                <a:solidFill>
                  <a:srgbClr val="FF0000"/>
                </a:solidFill>
              </a:rPr>
              <a:t>abençoar</a:t>
            </a:r>
            <a:r>
              <a:rPr lang="pt-BR" altLang="pt-BR" sz="3500" dirty="0"/>
              <a:t> ofertas </a:t>
            </a:r>
            <a:br>
              <a:rPr lang="pt-BR" altLang="pt-BR" sz="3500" dirty="0"/>
            </a:br>
            <a:r>
              <a:rPr lang="pt-BR" altLang="pt-BR" sz="3500" dirty="0"/>
              <a:t>e pessoas ofertantes.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0" y="271437"/>
            <a:ext cx="91923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Promessa</a:t>
            </a:r>
          </a:p>
        </p:txBody>
      </p:sp>
      <p:sp>
        <p:nvSpPr>
          <p:cNvPr id="6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>
                <a:solidFill>
                  <a:schemeClr val="tx1"/>
                </a:solidFill>
              </a:rPr>
              <a:t>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12193459" cy="6858000"/>
          </a:xfrm>
          <a:prstGeom prst="rect">
            <a:avLst/>
          </a:prstGeom>
        </p:spPr>
      </p:pic>
      <p:sp>
        <p:nvSpPr>
          <p:cNvPr id="41986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983432" y="764704"/>
            <a:ext cx="8281987" cy="1727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pt-BR" altLang="pt-BR" sz="4000" b="1" dirty="0">
                <a:solidFill>
                  <a:srgbClr val="FF0000"/>
                </a:solidFill>
              </a:rPr>
              <a:t>Lideranças são exemplos de fé </a:t>
            </a:r>
            <a:br>
              <a:rPr lang="pt-BR" altLang="pt-BR" sz="4000" b="1" dirty="0">
                <a:solidFill>
                  <a:srgbClr val="FF0000"/>
                </a:solidFill>
              </a:rPr>
            </a:br>
            <a:r>
              <a:rPr lang="pt-BR" altLang="pt-BR" sz="4000" b="1" dirty="0">
                <a:solidFill>
                  <a:srgbClr val="FF0000"/>
                </a:solidFill>
              </a:rPr>
              <a:t>e modelos de contribuição.</a:t>
            </a:r>
          </a:p>
        </p:txBody>
      </p:sp>
      <p:sp>
        <p:nvSpPr>
          <p:cNvPr id="4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>
                <a:solidFill>
                  <a:schemeClr val="tx1"/>
                </a:solidFill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179"/>
          </a:xfrm>
          <a:prstGeom prst="rect">
            <a:avLst/>
          </a:prstGeom>
        </p:spPr>
      </p:pic>
      <p:sp>
        <p:nvSpPr>
          <p:cNvPr id="44034" name="Título 1"/>
          <p:cNvSpPr>
            <a:spLocks noGrp="1"/>
          </p:cNvSpPr>
          <p:nvPr>
            <p:ph type="ctrTitle"/>
          </p:nvPr>
        </p:nvSpPr>
        <p:spPr>
          <a:xfrm>
            <a:off x="6023991" y="1484784"/>
            <a:ext cx="6138995" cy="990600"/>
          </a:xfrm>
        </p:spPr>
        <p:txBody>
          <a:bodyPr/>
          <a:lstStyle/>
          <a:p>
            <a:pPr eaLnBrk="1" hangingPunct="1"/>
            <a:r>
              <a:rPr lang="pt-BR" altLang="pt-BR" sz="5400" b="1" dirty="0">
                <a:solidFill>
                  <a:schemeClr val="bg1"/>
                </a:solidFill>
                <a:latin typeface="+mn-lt"/>
              </a:rPr>
              <a:t>Orçamento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572538" y="3400957"/>
            <a:ext cx="5041900" cy="5334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4400" b="1" dirty="0">
                <a:latin typeface="Calibri" pitchFamily="34" charset="0"/>
              </a:rPr>
              <a:t>Prestação de contas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>
                <a:solidFill>
                  <a:schemeClr val="tx1"/>
                </a:solidFill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3459" cy="6858000"/>
          </a:xfrm>
          <a:prstGeom prst="rect">
            <a:avLst/>
          </a:prstGeom>
        </p:spPr>
      </p:pic>
      <p:sp>
        <p:nvSpPr>
          <p:cNvPr id="46082" name="Título 1"/>
          <p:cNvSpPr>
            <a:spLocks noGrp="1"/>
          </p:cNvSpPr>
          <p:nvPr>
            <p:ph type="title" idx="4294967295"/>
          </p:nvPr>
        </p:nvSpPr>
        <p:spPr>
          <a:xfrm>
            <a:off x="909" y="260648"/>
            <a:ext cx="12192549" cy="1224136"/>
          </a:xfrm>
        </p:spPr>
        <p:txBody>
          <a:bodyPr>
            <a:normAutofit/>
          </a:bodyPr>
          <a:lstStyle/>
          <a:p>
            <a:pPr algn="ctr"/>
            <a:r>
              <a:rPr lang="pt-BR" altLang="pt-BR" sz="4000" b="1" dirty="0">
                <a:solidFill>
                  <a:schemeClr val="bg1"/>
                </a:solidFill>
                <a:latin typeface="+mn-lt"/>
              </a:rPr>
              <a:t>Cuidar bem dos bens da Igreja </a:t>
            </a:r>
            <a:br>
              <a:rPr lang="pt-BR" altLang="pt-BR" sz="4000" b="1" dirty="0">
                <a:solidFill>
                  <a:schemeClr val="bg1"/>
                </a:solidFill>
                <a:latin typeface="+mn-lt"/>
              </a:rPr>
            </a:br>
            <a:r>
              <a:rPr lang="pt-BR" altLang="pt-BR" sz="4000" b="1" dirty="0">
                <a:solidFill>
                  <a:schemeClr val="bg1"/>
                </a:solidFill>
                <a:latin typeface="+mn-lt"/>
              </a:rPr>
              <a:t>faz parte do testemunho de fé</a:t>
            </a:r>
          </a:p>
        </p:txBody>
      </p:sp>
      <p:sp>
        <p:nvSpPr>
          <p:cNvPr id="4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>
                <a:solidFill>
                  <a:schemeClr val="tx1"/>
                </a:solidFill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59" cy="6858000"/>
          </a:xfrm>
          <a:prstGeom prst="rect">
            <a:avLst/>
          </a:prstGeom>
        </p:spPr>
      </p:pic>
      <p:sp>
        <p:nvSpPr>
          <p:cNvPr id="48130" name="Título 1"/>
          <p:cNvSpPr>
            <a:spLocks noGrp="1"/>
          </p:cNvSpPr>
          <p:nvPr>
            <p:ph type="title" idx="4294967295"/>
          </p:nvPr>
        </p:nvSpPr>
        <p:spPr>
          <a:xfrm>
            <a:off x="1981929" y="476672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pt-BR" alt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Em que a comunidade dos primeiros tempos investia os recursos?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959646" y="2276872"/>
            <a:ext cx="28899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latin typeface="Calibri" panose="020F0502020204030204" pitchFamily="34" charset="0"/>
                <a:cs typeface="Calibri" panose="020F0502020204030204" pitchFamily="34" charset="0"/>
              </a:rPr>
              <a:t>Manutenção da</a:t>
            </a:r>
          </a:p>
          <a:p>
            <a:pPr algn="ctr"/>
            <a:r>
              <a:rPr lang="pt-BR" sz="3200" dirty="0">
                <a:latin typeface="Calibri" panose="020F0502020204030204" pitchFamily="34" charset="0"/>
                <a:cs typeface="Calibri" panose="020F0502020204030204" pitchFamily="34" charset="0"/>
              </a:rPr>
              <a:t>comunidade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7636684" y="2276872"/>
            <a:ext cx="28899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latin typeface="Calibri" panose="020F0502020204030204" pitchFamily="34" charset="0"/>
                <a:cs typeface="Calibri" panose="020F0502020204030204" pitchFamily="34" charset="0"/>
              </a:rPr>
              <a:t>Ajuda aos</a:t>
            </a:r>
            <a:br>
              <a:rPr lang="pt-BR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200" dirty="0">
                <a:latin typeface="Calibri" panose="020F0502020204030204" pitchFamily="34" charset="0"/>
                <a:cs typeface="Calibri" panose="020F0502020204030204" pitchFamily="34" charset="0"/>
              </a:rPr>
              <a:t>pobres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959645" y="5092353"/>
            <a:ext cx="28899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latin typeface="Calibri" panose="020F0502020204030204" pitchFamily="34" charset="0"/>
                <a:cs typeface="Calibri" panose="020F0502020204030204" pitchFamily="34" charset="0"/>
              </a:rPr>
              <a:t>Trabalho</a:t>
            </a:r>
            <a:br>
              <a:rPr lang="pt-BR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200" dirty="0">
                <a:latin typeface="Calibri" panose="020F0502020204030204" pitchFamily="34" charset="0"/>
                <a:cs typeface="Calibri" panose="020F0502020204030204" pitchFamily="34" charset="0"/>
              </a:rPr>
              <a:t>missionário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7636685" y="5092353"/>
            <a:ext cx="28899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latin typeface="Calibri" panose="020F0502020204030204" pitchFamily="34" charset="0"/>
                <a:cs typeface="Calibri" panose="020F0502020204030204" pitchFamily="34" charset="0"/>
              </a:rPr>
              <a:t>Auxílio à </a:t>
            </a:r>
          </a:p>
          <a:p>
            <a:pPr algn="ctr"/>
            <a:r>
              <a:rPr lang="pt-BR" sz="3200" dirty="0">
                <a:latin typeface="Calibri" panose="020F0502020204030204" pitchFamily="34" charset="0"/>
                <a:cs typeface="Calibri" panose="020F0502020204030204" pitchFamily="34" charset="0"/>
              </a:rPr>
              <a:t>Igreja toda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5375920" y="3933056"/>
            <a:ext cx="16784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>
                <a:latin typeface="Calibri" panose="020F0502020204030204" pitchFamily="34" charset="0"/>
                <a:cs typeface="Calibri" panose="020F0502020204030204" pitchFamily="34" charset="0"/>
              </a:rPr>
              <a:t>Recursos</a:t>
            </a:r>
          </a:p>
        </p:txBody>
      </p:sp>
      <p:sp>
        <p:nvSpPr>
          <p:cNvPr id="11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>
                <a:solidFill>
                  <a:schemeClr val="tx1"/>
                </a:solidFill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12192364" cy="54006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695400" y="476672"/>
            <a:ext cx="979308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dirty="0">
                <a:latin typeface="Calibri" pitchFamily="34" charset="0"/>
              </a:rPr>
              <a:t>O Presbitério eleito pela Assembleia Geral da Comunidade </a:t>
            </a:r>
            <a:r>
              <a:rPr lang="pt-BR" sz="2800" i="1" dirty="0">
                <a:latin typeface="Calibri" pitchFamily="34" charset="0"/>
              </a:rPr>
              <a:t>“tem a responsabilidade de dirigir a Comunidade, responde pela execução das resoluções da mesma e assegura a continuidade do trabalho eclesiástico em todos os seus setores” </a:t>
            </a:r>
            <a:br>
              <a:rPr lang="pt-BR" sz="2800" i="1" dirty="0">
                <a:latin typeface="Calibri" pitchFamily="34" charset="0"/>
              </a:rPr>
            </a:br>
            <a:r>
              <a:rPr lang="pt-BR" sz="2400" dirty="0">
                <a:latin typeface="Calibri" pitchFamily="34" charset="0"/>
              </a:rPr>
              <a:t>(Reg. Interno da IECLB, Artigo 7)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631504" y="3284984"/>
            <a:ext cx="979308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spcBef>
                <a:spcPts val="0"/>
              </a:spcBef>
              <a:spcAft>
                <a:spcPct val="15000"/>
              </a:spcAft>
            </a:pPr>
            <a:r>
              <a:rPr lang="pt-BR" sz="2800" dirty="0">
                <a:latin typeface="Calibri" pitchFamily="34" charset="0"/>
              </a:rPr>
              <a:t>Nesta sua responsabilidade de dirigir a comunidade cabe ao presbitério a tarefa de animar as pessoas membros inclusive a </a:t>
            </a:r>
            <a:r>
              <a:rPr lang="pt-BR" sz="2800" i="1" dirty="0">
                <a:latin typeface="Calibri" pitchFamily="34" charset="0"/>
              </a:rPr>
              <a:t>“contribuir financeiramente para a manutenção da Comunidade e dos demais órgãos e instâncias do Sínodo e da IECLB”</a:t>
            </a:r>
            <a:r>
              <a:rPr lang="pt-BR" sz="2800" b="1" dirty="0">
                <a:latin typeface="Calibri" pitchFamily="34" charset="0"/>
              </a:rPr>
              <a:t> </a:t>
            </a:r>
            <a:br>
              <a:rPr lang="pt-BR" sz="2800" b="1" dirty="0">
                <a:latin typeface="Calibri" pitchFamily="34" charset="0"/>
              </a:rPr>
            </a:br>
            <a:r>
              <a:rPr lang="pt-BR" sz="2400" dirty="0">
                <a:latin typeface="Calibri" pitchFamily="34" charset="0"/>
              </a:rPr>
              <a:t>(Reg. Interno, Artigo 16-VI)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0451" y="5862999"/>
            <a:ext cx="121923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Responsabilidades do Presbitério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7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fld id="{D3421FE1-B8ED-4121-91D8-46FBEF3DB7E8}" type="slidenum">
              <a:rPr lang="pt-BR" b="1" smtClean="0">
                <a:solidFill>
                  <a:schemeClr val="tx1"/>
                </a:solidFill>
              </a:rPr>
              <a:t>20</a:t>
            </a:fld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" y="0"/>
            <a:ext cx="12190177" cy="6858000"/>
          </a:xfrm>
          <a:prstGeom prst="rect">
            <a:avLst/>
          </a:prstGeom>
        </p:spPr>
      </p:pic>
      <p:sp>
        <p:nvSpPr>
          <p:cNvPr id="52227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1199456" y="260648"/>
            <a:ext cx="4824536" cy="158417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altLang="pt-BR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bom uso do dinheiro é testemunho de fé e de obediência a Deus.</a:t>
            </a:r>
          </a:p>
        </p:txBody>
      </p:sp>
      <p:sp>
        <p:nvSpPr>
          <p:cNvPr id="4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fld id="{D3421FE1-B8ED-4121-91D8-46FBEF3DB7E8}" type="slidenum">
              <a:rPr lang="pt-BR" b="1" smtClean="0">
                <a:solidFill>
                  <a:schemeClr val="tx1"/>
                </a:solidFill>
              </a:rPr>
              <a:t>21</a:t>
            </a:fld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6"/>
            <a:ext cx="12192000" cy="6854304"/>
          </a:xfrm>
          <a:prstGeom prst="rect">
            <a:avLst/>
          </a:prstGeom>
        </p:spPr>
      </p:pic>
      <p:sp>
        <p:nvSpPr>
          <p:cNvPr id="5427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4439816" y="4077072"/>
            <a:ext cx="7200800" cy="25922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altLang="pt-BR" dirty="0">
                <a:solidFill>
                  <a:schemeClr val="bg1"/>
                </a:solidFill>
              </a:rPr>
              <a:t> </a:t>
            </a:r>
            <a:r>
              <a:rPr lang="pt-BR" altLang="pt-BR" sz="3800" b="1" dirty="0">
                <a:solidFill>
                  <a:schemeClr val="bg1"/>
                </a:solidFill>
              </a:rPr>
              <a:t>ORÇAMENTO</a:t>
            </a:r>
          </a:p>
          <a:p>
            <a:pPr marL="0" indent="0" algn="ctr">
              <a:buNone/>
            </a:pPr>
            <a:r>
              <a:rPr lang="pt-BR" altLang="pt-BR" sz="3800" b="1" dirty="0">
                <a:solidFill>
                  <a:schemeClr val="bg1"/>
                </a:solidFill>
              </a:rPr>
              <a:t>Orçamento é o plano financeiro estratégico de uma administração para determinado exercício.</a:t>
            </a:r>
          </a:p>
        </p:txBody>
      </p:sp>
      <p:sp>
        <p:nvSpPr>
          <p:cNvPr id="4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fld id="{D3421FE1-B8ED-4121-91D8-46FBEF3DB7E8}" type="slidenum">
              <a:rPr lang="pt-BR" b="1" smtClean="0">
                <a:solidFill>
                  <a:schemeClr val="tx1"/>
                </a:solidFill>
              </a:rPr>
              <a:t>22</a:t>
            </a:fld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0"/>
            <a:ext cx="11496600" cy="6859232"/>
          </a:xfrm>
          <a:prstGeom prst="rect">
            <a:avLst/>
          </a:prstGeom>
        </p:spPr>
      </p:pic>
      <p:sp>
        <p:nvSpPr>
          <p:cNvPr id="5632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7680176" y="1124744"/>
            <a:ext cx="3816424" cy="453635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altLang="pt-BR" sz="3600" b="1" dirty="0">
                <a:solidFill>
                  <a:srgbClr val="C00000"/>
                </a:solidFill>
              </a:rPr>
              <a:t>Elaboração, discussão e aprovação de orçamento não é assunto para uma pessoa só, seja tesoureiro e tesoureira, presidente ou ministro e ministra.</a:t>
            </a:r>
          </a:p>
        </p:txBody>
      </p:sp>
      <p:sp>
        <p:nvSpPr>
          <p:cNvPr id="4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fld id="{D3421FE1-B8ED-4121-91D8-46FBEF3DB7E8}" type="slidenum">
              <a:rPr lang="pt-BR" b="1" smtClean="0">
                <a:solidFill>
                  <a:schemeClr val="tx1"/>
                </a:solidFill>
              </a:rPr>
              <a:t>23</a:t>
            </a:fld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3459" cy="6858000"/>
          </a:xfrm>
          <a:prstGeom prst="rect">
            <a:avLst/>
          </a:prstGeom>
        </p:spPr>
      </p:pic>
      <p:sp>
        <p:nvSpPr>
          <p:cNvPr id="58370" name="Título 1"/>
          <p:cNvSpPr>
            <a:spLocks noGrp="1"/>
          </p:cNvSpPr>
          <p:nvPr>
            <p:ph type="title" idx="4294967295"/>
          </p:nvPr>
        </p:nvSpPr>
        <p:spPr>
          <a:xfrm>
            <a:off x="7248128" y="332656"/>
            <a:ext cx="4391521" cy="1638300"/>
          </a:xfrm>
        </p:spPr>
        <p:txBody>
          <a:bodyPr>
            <a:noAutofit/>
          </a:bodyPr>
          <a:lstStyle/>
          <a:p>
            <a:pPr algn="r"/>
            <a:r>
              <a:rPr lang="pt-BR" altLang="pt-BR" sz="4800" b="1" dirty="0">
                <a:solidFill>
                  <a:srgbClr val="C00000"/>
                </a:solidFill>
                <a:latin typeface="+mn-lt"/>
              </a:rPr>
              <a:t>O que observar no orçamento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647728" y="1628800"/>
            <a:ext cx="3600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• A realidade</a:t>
            </a:r>
          </a:p>
          <a:p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• Relatórios, subsídios</a:t>
            </a:r>
          </a:p>
          <a:p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• PAMI como </a:t>
            </a:r>
            <a:b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   orientação</a:t>
            </a:r>
          </a:p>
          <a:p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• Grupo e   </a:t>
            </a:r>
            <a:b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   departamentos</a:t>
            </a:r>
          </a:p>
          <a:p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• Ser específico</a:t>
            </a:r>
          </a:p>
          <a:p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• Tendências da economia</a:t>
            </a:r>
          </a:p>
          <a:p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   e obrigações legais</a:t>
            </a:r>
          </a:p>
          <a:p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• Cuidado com a missão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fld id="{D3421FE1-B8ED-4121-91D8-46FBEF3DB7E8}" type="slidenum">
              <a:rPr lang="pt-BR" b="1" smtClean="0">
                <a:solidFill>
                  <a:schemeClr val="tx1"/>
                </a:solidFill>
              </a:rPr>
              <a:t>24</a:t>
            </a:fld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664" y="565404"/>
            <a:ext cx="8424672" cy="5727192"/>
          </a:xfrm>
          <a:prstGeom prst="rect">
            <a:avLst/>
          </a:prstGeom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fld id="{D3421FE1-B8ED-4121-91D8-46FBEF3DB7E8}" type="slidenum">
              <a:rPr lang="pt-BR" b="1" smtClean="0">
                <a:solidFill>
                  <a:schemeClr val="tx1"/>
                </a:solidFill>
              </a:rPr>
              <a:t>25</a:t>
            </a:fld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6" y="-5267"/>
            <a:ext cx="11352584" cy="6881351"/>
          </a:xfrm>
          <a:prstGeom prst="rect">
            <a:avLst/>
          </a:prstGeom>
        </p:spPr>
      </p:pic>
      <p:sp>
        <p:nvSpPr>
          <p:cNvPr id="35842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207568" y="1556792"/>
            <a:ext cx="10081120" cy="4456112"/>
          </a:xfrm>
        </p:spPr>
        <p:txBody>
          <a:bodyPr>
            <a:noAutofit/>
          </a:bodyPr>
          <a:lstStyle/>
          <a:p>
            <a:pPr marL="0" indent="0">
              <a:lnSpc>
                <a:spcPts val="4500"/>
              </a:lnSpc>
              <a:spcBef>
                <a:spcPts val="600"/>
              </a:spcBef>
              <a:buNone/>
            </a:pPr>
            <a:r>
              <a:rPr lang="pt-BR" altLang="pt-BR" sz="3200" dirty="0"/>
              <a:t>Publicação dos relatórios</a:t>
            </a:r>
          </a:p>
          <a:p>
            <a:pPr marL="0" indent="0">
              <a:lnSpc>
                <a:spcPts val="4500"/>
              </a:lnSpc>
              <a:spcBef>
                <a:spcPts val="600"/>
              </a:spcBef>
              <a:buNone/>
            </a:pPr>
            <a:r>
              <a:rPr lang="pt-BR" altLang="pt-BR" sz="3200" dirty="0"/>
              <a:t>     Relatórios de acompanhamento mensal</a:t>
            </a:r>
          </a:p>
          <a:p>
            <a:pPr marL="0" indent="0">
              <a:lnSpc>
                <a:spcPts val="4500"/>
              </a:lnSpc>
              <a:spcBef>
                <a:spcPts val="600"/>
              </a:spcBef>
              <a:buNone/>
            </a:pPr>
            <a:r>
              <a:rPr lang="pt-BR" altLang="pt-BR" sz="3200" dirty="0"/>
              <a:t>Acompanhamento pelo conselho fiscal</a:t>
            </a:r>
          </a:p>
          <a:p>
            <a:pPr marL="0" indent="0">
              <a:lnSpc>
                <a:spcPts val="4500"/>
              </a:lnSpc>
              <a:spcBef>
                <a:spcPts val="600"/>
              </a:spcBef>
              <a:buNone/>
            </a:pPr>
            <a:r>
              <a:rPr lang="pt-BR" altLang="pt-BR" sz="3200" dirty="0"/>
              <a:t>     Documentos devidamente arquivados</a:t>
            </a:r>
          </a:p>
          <a:p>
            <a:pPr marL="0" indent="0">
              <a:lnSpc>
                <a:spcPts val="4500"/>
              </a:lnSpc>
              <a:spcBef>
                <a:spcPts val="600"/>
              </a:spcBef>
              <a:buNone/>
            </a:pPr>
            <a:r>
              <a:rPr lang="pt-BR" altLang="pt-BR" sz="3200" dirty="0"/>
              <a:t>Prestação de contas estruturada e compreensível</a:t>
            </a:r>
          </a:p>
          <a:p>
            <a:pPr marL="0" indent="0">
              <a:lnSpc>
                <a:spcPts val="4500"/>
              </a:lnSpc>
              <a:spcBef>
                <a:spcPts val="600"/>
              </a:spcBef>
              <a:buNone/>
            </a:pPr>
            <a:r>
              <a:rPr lang="pt-BR" altLang="pt-BR" sz="3200" dirty="0"/>
              <a:t>     Registro de toda a movimentação</a:t>
            </a:r>
          </a:p>
          <a:p>
            <a:pPr marL="0" indent="0">
              <a:lnSpc>
                <a:spcPts val="4500"/>
              </a:lnSpc>
              <a:spcBef>
                <a:spcPts val="600"/>
              </a:spcBef>
              <a:buNone/>
            </a:pPr>
            <a:r>
              <a:rPr lang="pt-BR" altLang="pt-BR" sz="3200" dirty="0"/>
              <a:t>Divulgação de relatórios do sínodo </a:t>
            </a:r>
            <a:br>
              <a:rPr lang="pt-BR" altLang="pt-BR" sz="3200" dirty="0"/>
            </a:br>
            <a:r>
              <a:rPr lang="pt-BR" altLang="pt-BR" sz="3200" dirty="0"/>
              <a:t>e da administração central da IECLB</a:t>
            </a:r>
          </a:p>
          <a:p>
            <a:pPr>
              <a:lnSpc>
                <a:spcPts val="4500"/>
              </a:lnSpc>
            </a:pPr>
            <a:endParaRPr lang="pt-BR" altLang="pt-BR" sz="3200" dirty="0"/>
          </a:p>
        </p:txBody>
      </p:sp>
      <p:sp>
        <p:nvSpPr>
          <p:cNvPr id="2" name="CaixaDeTexto 1"/>
          <p:cNvSpPr txBox="1"/>
          <p:nvPr/>
        </p:nvSpPr>
        <p:spPr>
          <a:xfrm>
            <a:off x="-19224" y="260648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TRANSPARÊNCIA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fld id="{D3421FE1-B8ED-4121-91D8-46FBEF3DB7E8}" type="slidenum">
              <a:rPr lang="pt-BR" b="1" smtClean="0">
                <a:solidFill>
                  <a:schemeClr val="tx1"/>
                </a:solidFill>
              </a:rPr>
              <a:t>26</a:t>
            </a:fld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568" y="2055122"/>
            <a:ext cx="7776864" cy="636503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568" y="1415339"/>
            <a:ext cx="7776864" cy="63978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568" y="3325147"/>
            <a:ext cx="7776864" cy="636503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568" y="2692368"/>
            <a:ext cx="7776864" cy="63978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949" y="4589504"/>
            <a:ext cx="7776864" cy="636503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568" y="3948077"/>
            <a:ext cx="7776864" cy="63978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330" y="5227650"/>
            <a:ext cx="7776864" cy="639784"/>
          </a:xfrm>
          <a:prstGeom prst="rect">
            <a:avLst/>
          </a:prstGeom>
        </p:spPr>
      </p:pic>
      <p:sp>
        <p:nvSpPr>
          <p:cNvPr id="36866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1847528" y="1412776"/>
            <a:ext cx="8496944" cy="4968552"/>
          </a:xfrm>
        </p:spPr>
        <p:txBody>
          <a:bodyPr>
            <a:noAutofit/>
          </a:bodyPr>
          <a:lstStyle/>
          <a:p>
            <a:pPr algn="ctr">
              <a:lnSpc>
                <a:spcPts val="4000"/>
              </a:lnSpc>
            </a:pPr>
            <a:r>
              <a:rPr lang="pt-BR" altLang="pt-BR" sz="3600" dirty="0"/>
              <a:t>Conformidade com a missão da Igreja</a:t>
            </a:r>
          </a:p>
          <a:p>
            <a:pPr algn="ctr">
              <a:lnSpc>
                <a:spcPts val="4000"/>
              </a:lnSpc>
            </a:pPr>
            <a:r>
              <a:rPr lang="pt-BR" altLang="pt-BR" sz="3600" dirty="0"/>
              <a:t>Seguir o estipulado no orçamento </a:t>
            </a:r>
          </a:p>
          <a:p>
            <a:pPr algn="ctr">
              <a:lnSpc>
                <a:spcPts val="4000"/>
              </a:lnSpc>
            </a:pPr>
            <a:r>
              <a:rPr lang="pt-BR" altLang="pt-BR" sz="3600" dirty="0"/>
              <a:t>Documentos idôneos </a:t>
            </a:r>
          </a:p>
          <a:p>
            <a:pPr algn="ctr">
              <a:lnSpc>
                <a:spcPts val="4000"/>
              </a:lnSpc>
            </a:pPr>
            <a:r>
              <a:rPr lang="pt-BR" altLang="pt-BR" sz="3600" dirty="0"/>
              <a:t>Repasses nos prazos  </a:t>
            </a:r>
          </a:p>
          <a:p>
            <a:pPr algn="ctr">
              <a:lnSpc>
                <a:spcPts val="4000"/>
              </a:lnSpc>
            </a:pPr>
            <a:r>
              <a:rPr lang="pt-BR" altLang="pt-BR" sz="3600" dirty="0"/>
              <a:t>Conhecer o destino dos recursos</a:t>
            </a:r>
          </a:p>
          <a:p>
            <a:pPr algn="ctr">
              <a:lnSpc>
                <a:spcPts val="4000"/>
              </a:lnSpc>
            </a:pPr>
            <a:r>
              <a:rPr lang="pt-BR" altLang="pt-BR" sz="3600" dirty="0"/>
              <a:t>Pensar como Igreja/corpo</a:t>
            </a:r>
          </a:p>
          <a:p>
            <a:pPr algn="ctr">
              <a:lnSpc>
                <a:spcPts val="4000"/>
              </a:lnSpc>
            </a:pPr>
            <a:r>
              <a:rPr lang="pt-BR" altLang="pt-BR" sz="3600" dirty="0"/>
              <a:t>A </a:t>
            </a:r>
            <a:r>
              <a:rPr lang="pt-BR" altLang="pt-BR" sz="3600" i="1" dirty="0"/>
              <a:t>missão</a:t>
            </a:r>
            <a:r>
              <a:rPr lang="pt-BR" altLang="pt-BR" sz="3600" dirty="0"/>
              <a:t> em destaque </a:t>
            </a:r>
          </a:p>
          <a:p>
            <a:pPr algn="ctr">
              <a:lnSpc>
                <a:spcPts val="4000"/>
              </a:lnSpc>
            </a:pPr>
            <a:endParaRPr lang="pt-BR" altLang="pt-BR" sz="3200" dirty="0"/>
          </a:p>
        </p:txBody>
      </p:sp>
      <p:sp>
        <p:nvSpPr>
          <p:cNvPr id="2" name="CaixaDeTexto 1"/>
          <p:cNvSpPr txBox="1"/>
          <p:nvPr/>
        </p:nvSpPr>
        <p:spPr>
          <a:xfrm>
            <a:off x="0" y="260648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PRINCÍPIOS</a:t>
            </a:r>
          </a:p>
        </p:txBody>
      </p:sp>
      <p:sp>
        <p:nvSpPr>
          <p:cNvPr id="13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fld id="{D3421FE1-B8ED-4121-91D8-46FBEF3DB7E8}" type="slidenum">
              <a:rPr lang="pt-BR" b="1" smtClean="0">
                <a:solidFill>
                  <a:schemeClr val="tx1"/>
                </a:solidFill>
              </a:rPr>
              <a:t>27</a:t>
            </a:fld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3459" cy="6858000"/>
          </a:xfrm>
          <a:prstGeom prst="rect">
            <a:avLst/>
          </a:prstGeom>
        </p:spPr>
      </p:pic>
      <p:graphicFrame>
        <p:nvGraphicFramePr>
          <p:cNvPr id="5" name="Espaço Reservado para Conteúdo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75405332"/>
              </p:ext>
            </p:extLst>
          </p:nvPr>
        </p:nvGraphicFramePr>
        <p:xfrm>
          <a:off x="1703512" y="836713"/>
          <a:ext cx="8507288" cy="5319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fld id="{D3421FE1-B8ED-4121-91D8-46FBEF3DB7E8}" type="slidenum">
              <a:rPr lang="pt-BR" b="1" smtClean="0">
                <a:solidFill>
                  <a:schemeClr val="tx1"/>
                </a:solidFill>
              </a:rPr>
              <a:t>28</a:t>
            </a:fld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3459" cy="6858000"/>
          </a:xfrm>
          <a:prstGeom prst="rect">
            <a:avLst/>
          </a:prstGeom>
        </p:spPr>
      </p:pic>
      <p:graphicFrame>
        <p:nvGraphicFramePr>
          <p:cNvPr id="5" name="Espaço Reservado para Conteúdo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27417510"/>
              </p:ext>
            </p:extLst>
          </p:nvPr>
        </p:nvGraphicFramePr>
        <p:xfrm>
          <a:off x="1631504" y="980728"/>
          <a:ext cx="9036496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fld id="{D3421FE1-B8ED-4121-91D8-46FBEF3DB7E8}" type="slidenum">
              <a:rPr lang="pt-BR" b="1" smtClean="0">
                <a:solidFill>
                  <a:schemeClr val="tx1"/>
                </a:solidFill>
              </a:rPr>
              <a:t>29</a:t>
            </a:fld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3459" cy="6858000"/>
          </a:xfrm>
          <a:prstGeom prst="rect">
            <a:avLst/>
          </a:prstGeom>
        </p:spPr>
      </p:pic>
      <p:pic>
        <p:nvPicPr>
          <p:cNvPr id="70660" name="Picture 2" descr="E:\XPUsers\antonio\Meus documentos\Minhas imagens\Ofertório.bmp"/>
          <p:cNvPicPr>
            <a:picLocks noGrp="1" noChangeAspect="1" noChangeArrowheads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96340" y="1494148"/>
            <a:ext cx="6200775" cy="4794250"/>
          </a:xfrm>
          <a:noFill/>
        </p:spPr>
      </p:pic>
      <p:sp>
        <p:nvSpPr>
          <p:cNvPr id="2" name="CaixaDeTexto 1"/>
          <p:cNvSpPr txBox="1"/>
          <p:nvPr/>
        </p:nvSpPr>
        <p:spPr>
          <a:xfrm>
            <a:off x="-1459" y="393131"/>
            <a:ext cx="121934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CANTO FINAL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>
                <a:solidFill>
                  <a:schemeClr val="tx1"/>
                </a:solidFill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795"/>
            <a:ext cx="12192001" cy="652913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609" y="3930244"/>
            <a:ext cx="2927756" cy="2927756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8040216" y="6084443"/>
            <a:ext cx="4009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Imagem do slide 2: www.gratispgn.com Demais imagens: www.freepik.com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97709" y="156516"/>
            <a:ext cx="8089556" cy="311390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300" b="1" dirty="0">
                <a:solidFill>
                  <a:schemeClr val="bg1"/>
                </a:solidFill>
              </a:rPr>
              <a:t>Esta e outras propostas metodológicas (PDF e PPT) são parte complementar e gratuita do Guia para o Presbitério da IECLB (Série Educação Cristã Contínua, Editora Sinodal, 2010). Elas podem ser acessadas no Portal Luterano por meio do </a:t>
            </a:r>
            <a:r>
              <a:rPr lang="pt-BR" sz="3300" b="1" i="1" dirty="0">
                <a:solidFill>
                  <a:schemeClr val="bg1"/>
                </a:solidFill>
              </a:rPr>
              <a:t>link </a:t>
            </a:r>
            <a:r>
              <a:rPr lang="pt-BR" sz="3300" b="1" dirty="0">
                <a:solidFill>
                  <a:schemeClr val="bg1"/>
                </a:solidFill>
              </a:rPr>
              <a:t>ou </a:t>
            </a:r>
            <a:r>
              <a:rPr lang="pt-BR" sz="3300" b="1" i="1" dirty="0">
                <a:solidFill>
                  <a:schemeClr val="bg1"/>
                </a:solidFill>
              </a:rPr>
              <a:t>QR </a:t>
            </a:r>
            <a:r>
              <a:rPr lang="pt-BR" sz="3300" b="1" i="1" dirty="0" err="1">
                <a:solidFill>
                  <a:schemeClr val="bg1"/>
                </a:solidFill>
              </a:rPr>
              <a:t>Code</a:t>
            </a:r>
            <a:r>
              <a:rPr lang="pt-BR" sz="3300" b="1" i="1" dirty="0">
                <a:solidFill>
                  <a:schemeClr val="bg1"/>
                </a:solidFill>
              </a:rPr>
              <a:t> </a:t>
            </a:r>
            <a:r>
              <a:rPr lang="pt-BR" sz="3300" b="1" dirty="0">
                <a:solidFill>
                  <a:schemeClr val="bg1"/>
                </a:solidFill>
              </a:rPr>
              <a:t>abaixo: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97709" y="3484605"/>
            <a:ext cx="8097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accent1">
                    <a:lumMod val="75000"/>
                  </a:schemeClr>
                </a:solidFill>
              </a:rPr>
              <a:t>http://www.luterano.org.br/guia-para-o-presbiterio/</a:t>
            </a:r>
          </a:p>
        </p:txBody>
      </p:sp>
    </p:spTree>
    <p:extLst>
      <p:ext uri="{BB962C8B-B14F-4D97-AF65-F5344CB8AC3E}">
        <p14:creationId xmlns:p14="http://schemas.microsoft.com/office/powerpoint/2010/main" val="2273664235"/>
      </p:ext>
    </p:extLst>
  </p:cSld>
  <p:clrMapOvr>
    <a:masterClrMapping/>
  </p:clrMapOvr>
</p:sld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6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6.jpeg"/></Relationships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gem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  <a:fontScheme name="Origem">
    <a:majorFont>
      <a:latin typeface="Bookman Old Style"/>
      <a:ea typeface=""/>
      <a:cs typeface=""/>
      <a:font script="Grek" typeface="Cambria"/>
      <a:font script="Cyrl" typeface="Cambria"/>
      <a:font script="Jpan" typeface="HG明朝E"/>
      <a:font script="Hang" typeface="돋움"/>
      <a:font script="Hans" typeface="宋体"/>
      <a:font script="Hant" typeface="標楷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Gill Sans MT"/>
      <a:ea typeface=""/>
      <a:cs typeface=""/>
      <a:font script="Grek" typeface="Calibri"/>
      <a:font script="Cyrl" typeface="Calibri"/>
      <a:font script="Jpan" typeface="ＭＳ Ｐゴシック"/>
      <a:font script="Hang" typeface="맑은 고딕"/>
      <a:font script="Hans" typeface="华文新魏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rigem">
    <a:fillStyleLst>
      <a:solidFill>
        <a:schemeClr val="phClr"/>
      </a:solidFill>
      <a:gradFill rotWithShape="1">
        <a:gsLst>
          <a:gs pos="0">
            <a:schemeClr val="phClr">
              <a:tint val="45000"/>
              <a:satMod val="200000"/>
            </a:schemeClr>
          </a:gs>
          <a:gs pos="30000">
            <a:schemeClr val="phClr">
              <a:tint val="61000"/>
              <a:satMod val="200000"/>
            </a:schemeClr>
          </a:gs>
          <a:gs pos="45000">
            <a:schemeClr val="phClr">
              <a:tint val="66000"/>
              <a:satMod val="200000"/>
            </a:schemeClr>
          </a:gs>
          <a:gs pos="55000">
            <a:schemeClr val="phClr">
              <a:tint val="66000"/>
              <a:satMod val="200000"/>
            </a:schemeClr>
          </a:gs>
          <a:gs pos="73000">
            <a:schemeClr val="phClr">
              <a:tint val="61000"/>
              <a:satMod val="200000"/>
            </a:schemeClr>
          </a:gs>
          <a:gs pos="100000">
            <a:schemeClr val="phClr">
              <a:tint val="45000"/>
              <a:satMod val="200000"/>
            </a:schemeClr>
          </a:gs>
        </a:gsLst>
        <a:lin ang="950000" scaled="1"/>
      </a:gradFill>
      <a:gradFill rotWithShape="1">
        <a:gsLst>
          <a:gs pos="0">
            <a:schemeClr val="phClr">
              <a:shade val="63000"/>
            </a:schemeClr>
          </a:gs>
          <a:gs pos="30000">
            <a:schemeClr val="phClr">
              <a:shade val="90000"/>
              <a:satMod val="110000"/>
            </a:schemeClr>
          </a:gs>
          <a:gs pos="45000">
            <a:schemeClr val="phClr">
              <a:shade val="100000"/>
              <a:satMod val="118000"/>
            </a:schemeClr>
          </a:gs>
          <a:gs pos="55000">
            <a:schemeClr val="phClr">
              <a:shade val="100000"/>
              <a:satMod val="118000"/>
            </a:schemeClr>
          </a:gs>
          <a:gs pos="73000">
            <a:schemeClr val="phClr">
              <a:shade val="90000"/>
              <a:satMod val="110000"/>
            </a:schemeClr>
          </a:gs>
          <a:gs pos="100000">
            <a:schemeClr val="phClr">
              <a:shade val="63000"/>
            </a:schemeClr>
          </a:gs>
        </a:gsLst>
        <a:lin ang="950000" scaled="1"/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phClr">
              <a:tint val="100000"/>
              <a:shade val="100000"/>
              <a:hueMod val="100000"/>
              <a:satMod val="100000"/>
            </a:schemeClr>
          </a:contourClr>
        </a:sp3d>
      </a:effectStyle>
      <a:effectStyle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60000"/>
              <a:satMod val="300000"/>
            </a:schemeClr>
          </a:gs>
          <a:gs pos="30000">
            <a:schemeClr val="phClr">
              <a:shade val="80000"/>
              <a:satMod val="230000"/>
            </a:schemeClr>
          </a:gs>
          <a:gs pos="100000">
            <a:schemeClr val="phClr">
              <a:tint val="97000"/>
              <a:satMod val="22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6000"/>
              <a:satMod val="120000"/>
            </a:schemeClr>
            <a:schemeClr val="phClr">
              <a:tint val="90000"/>
            </a:schemeClr>
          </a:duotone>
        </a:blip>
        <a:tile tx="0" ty="0" sx="35000" sy="40000" flip="x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Origem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  <a:fontScheme name="Origem">
    <a:majorFont>
      <a:latin typeface="Bookman Old Style"/>
      <a:ea typeface=""/>
      <a:cs typeface=""/>
      <a:font script="Grek" typeface="Cambria"/>
      <a:font script="Cyrl" typeface="Cambria"/>
      <a:font script="Jpan" typeface="HG明朝E"/>
      <a:font script="Hang" typeface="돋움"/>
      <a:font script="Hans" typeface="宋体"/>
      <a:font script="Hant" typeface="標楷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Gill Sans MT"/>
      <a:ea typeface=""/>
      <a:cs typeface=""/>
      <a:font script="Grek" typeface="Calibri"/>
      <a:font script="Cyrl" typeface="Calibri"/>
      <a:font script="Jpan" typeface="ＭＳ Ｐゴシック"/>
      <a:font script="Hang" typeface="맑은 고딕"/>
      <a:font script="Hans" typeface="华文新魏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rigem">
    <a:fillStyleLst>
      <a:solidFill>
        <a:schemeClr val="phClr"/>
      </a:solidFill>
      <a:gradFill rotWithShape="1">
        <a:gsLst>
          <a:gs pos="0">
            <a:schemeClr val="phClr">
              <a:tint val="45000"/>
              <a:satMod val="200000"/>
            </a:schemeClr>
          </a:gs>
          <a:gs pos="30000">
            <a:schemeClr val="phClr">
              <a:tint val="61000"/>
              <a:satMod val="200000"/>
            </a:schemeClr>
          </a:gs>
          <a:gs pos="45000">
            <a:schemeClr val="phClr">
              <a:tint val="66000"/>
              <a:satMod val="200000"/>
            </a:schemeClr>
          </a:gs>
          <a:gs pos="55000">
            <a:schemeClr val="phClr">
              <a:tint val="66000"/>
              <a:satMod val="200000"/>
            </a:schemeClr>
          </a:gs>
          <a:gs pos="73000">
            <a:schemeClr val="phClr">
              <a:tint val="61000"/>
              <a:satMod val="200000"/>
            </a:schemeClr>
          </a:gs>
          <a:gs pos="100000">
            <a:schemeClr val="phClr">
              <a:tint val="45000"/>
              <a:satMod val="200000"/>
            </a:schemeClr>
          </a:gs>
        </a:gsLst>
        <a:lin ang="950000" scaled="1"/>
      </a:gradFill>
      <a:gradFill rotWithShape="1">
        <a:gsLst>
          <a:gs pos="0">
            <a:schemeClr val="phClr">
              <a:shade val="63000"/>
            </a:schemeClr>
          </a:gs>
          <a:gs pos="30000">
            <a:schemeClr val="phClr">
              <a:shade val="90000"/>
              <a:satMod val="110000"/>
            </a:schemeClr>
          </a:gs>
          <a:gs pos="45000">
            <a:schemeClr val="phClr">
              <a:shade val="100000"/>
              <a:satMod val="118000"/>
            </a:schemeClr>
          </a:gs>
          <a:gs pos="55000">
            <a:schemeClr val="phClr">
              <a:shade val="100000"/>
              <a:satMod val="118000"/>
            </a:schemeClr>
          </a:gs>
          <a:gs pos="73000">
            <a:schemeClr val="phClr">
              <a:shade val="90000"/>
              <a:satMod val="110000"/>
            </a:schemeClr>
          </a:gs>
          <a:gs pos="100000">
            <a:schemeClr val="phClr">
              <a:shade val="63000"/>
            </a:schemeClr>
          </a:gs>
        </a:gsLst>
        <a:lin ang="950000" scaled="1"/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phClr">
              <a:tint val="100000"/>
              <a:shade val="100000"/>
              <a:hueMod val="100000"/>
              <a:satMod val="100000"/>
            </a:schemeClr>
          </a:contourClr>
        </a:sp3d>
      </a:effectStyle>
      <a:effectStyle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60000"/>
              <a:satMod val="300000"/>
            </a:schemeClr>
          </a:gs>
          <a:gs pos="30000">
            <a:schemeClr val="phClr">
              <a:shade val="80000"/>
              <a:satMod val="230000"/>
            </a:schemeClr>
          </a:gs>
          <a:gs pos="100000">
            <a:schemeClr val="phClr">
              <a:tint val="97000"/>
              <a:satMod val="22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6000"/>
              <a:satMod val="120000"/>
            </a:schemeClr>
            <a:schemeClr val="phClr">
              <a:tint val="90000"/>
            </a:schemeClr>
          </a:duotone>
        </a:blip>
        <a:tile tx="0" ty="0" sx="35000" sy="40000" flip="x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3324</TotalTime>
  <Words>828</Words>
  <Application>Microsoft Office PowerPoint</Application>
  <PresentationFormat>Widescreen</PresentationFormat>
  <Paragraphs>161</Paragraphs>
  <Slides>31</Slides>
  <Notes>31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Tema do Office</vt:lpstr>
      <vt:lpstr>Contribuição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Orçamento</vt:lpstr>
      <vt:lpstr>Cuidar bem dos bens da Igreja  faz parte do testemunho de fé</vt:lpstr>
      <vt:lpstr>Em que a comunidade dos primeiros tempos investia os recursos?</vt:lpstr>
      <vt:lpstr>Apresentação do PowerPoint</vt:lpstr>
      <vt:lpstr>Apresentação do PowerPoint</vt:lpstr>
      <vt:lpstr>Apresentação do PowerPoint</vt:lpstr>
      <vt:lpstr>Apresentação do PowerPoint</vt:lpstr>
      <vt:lpstr>O que observar no orçamento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Pastor</dc:creator>
  <cp:lastModifiedBy>Daniela Hack</cp:lastModifiedBy>
  <cp:revision>221</cp:revision>
  <dcterms:created xsi:type="dcterms:W3CDTF">2011-09-27T14:28:04Z</dcterms:created>
  <dcterms:modified xsi:type="dcterms:W3CDTF">2024-05-29T21:21:01Z</dcterms:modified>
</cp:coreProperties>
</file>