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7" r:id="rId1"/>
  </p:sldMasterIdLst>
  <p:notesMasterIdLst>
    <p:notesMasterId r:id="rId33"/>
  </p:notesMasterIdLst>
  <p:handoutMasterIdLst>
    <p:handoutMasterId r:id="rId34"/>
  </p:handoutMasterIdLst>
  <p:sldIdLst>
    <p:sldId id="256" r:id="rId2"/>
    <p:sldId id="257" r:id="rId3"/>
    <p:sldId id="269" r:id="rId4"/>
    <p:sldId id="260" r:id="rId5"/>
    <p:sldId id="273" r:id="rId6"/>
    <p:sldId id="261" r:id="rId7"/>
    <p:sldId id="262" r:id="rId8"/>
    <p:sldId id="263" r:id="rId9"/>
    <p:sldId id="264" r:id="rId10"/>
    <p:sldId id="270" r:id="rId11"/>
    <p:sldId id="287" r:id="rId12"/>
    <p:sldId id="276" r:id="rId13"/>
    <p:sldId id="277" r:id="rId14"/>
    <p:sldId id="279" r:id="rId15"/>
    <p:sldId id="265" r:id="rId16"/>
    <p:sldId id="278" r:id="rId17"/>
    <p:sldId id="280" r:id="rId18"/>
    <p:sldId id="271" r:id="rId19"/>
    <p:sldId id="281" r:id="rId20"/>
    <p:sldId id="282" r:id="rId21"/>
    <p:sldId id="283" r:id="rId22"/>
    <p:sldId id="288" r:id="rId23"/>
    <p:sldId id="272" r:id="rId24"/>
    <p:sldId id="284" r:id="rId25"/>
    <p:sldId id="266" r:id="rId26"/>
    <p:sldId id="274" r:id="rId27"/>
    <p:sldId id="285" r:id="rId28"/>
    <p:sldId id="275" r:id="rId29"/>
    <p:sldId id="286" r:id="rId30"/>
    <p:sldId id="290" r:id="rId31"/>
    <p:sldId id="291" r:id="rId32"/>
  </p:sldIdLst>
  <p:sldSz cx="12192000" cy="6858000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visor" initials="W" lastIdx="8" clrIdx="0">
    <p:extLst>
      <p:ext uri="{19B8F6BF-5375-455C-9EA6-DF929625EA0E}">
        <p15:presenceInfo xmlns:p15="http://schemas.microsoft.com/office/powerpoint/2012/main" userId="Revis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9F34"/>
    <a:srgbClr val="BE73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99" autoAdjust="0"/>
    <p:restoredTop sz="94660"/>
  </p:normalViewPr>
  <p:slideViewPr>
    <p:cSldViewPr>
      <p:cViewPr varScale="1">
        <p:scale>
          <a:sx n="45" d="100"/>
          <a:sy n="45" d="100"/>
        </p:scale>
        <p:origin x="29" y="58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F9352-F4AF-45CD-A167-4DAD8BAB1CBD}" type="datetimeFigureOut">
              <a:rPr lang="pt-BR" smtClean="0"/>
              <a:t>29/05/2024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94894B-717C-453C-A6F8-C21924C0F01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656669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AAAC4B4-4FE1-44F3-A65C-F79A76D22C81}" type="datetimeFigureOut">
              <a:rPr lang="pt-BR"/>
              <a:pPr>
                <a:defRPr/>
              </a:pPr>
              <a:t>29/05/2024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EAAACC0-835B-499B-A322-96C99BBFDEF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2214862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uteranos.com.br/noticias/instalacao-de-presbiteros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24462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728759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57025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998774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82204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293218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pt-BR" dirty="0"/>
              <a:t>Fotos: </a:t>
            </a:r>
            <a:r>
              <a:rPr lang="pt-BR" dirty="0">
                <a:hlinkClick r:id="rId3"/>
              </a:rPr>
              <a:t>Portal Luteranos | INSTALAÇÃO DE PRESBÍTEROS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26024828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7545540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pt-BR" dirty="0"/>
              <a:t>Imagem: Franciele Sander (Projeto de música para crianças carentes do Bairro Jardim São Cristóvão – Maranhão)</a:t>
            </a:r>
          </a:p>
        </p:txBody>
      </p:sp>
    </p:spTree>
    <p:extLst>
      <p:ext uri="{BB962C8B-B14F-4D97-AF65-F5344CB8AC3E}">
        <p14:creationId xmlns:p14="http://schemas.microsoft.com/office/powerpoint/2010/main" val="15025692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77607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pt-BR"/>
              <a:t>Imagem: Sínodo Vale do Itajaí</a:t>
            </a:r>
          </a:p>
        </p:txBody>
      </p:sp>
    </p:spTree>
    <p:extLst>
      <p:ext uri="{BB962C8B-B14F-4D97-AF65-F5344CB8AC3E}">
        <p14:creationId xmlns:p14="http://schemas.microsoft.com/office/powerpoint/2010/main" val="38859416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895317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687474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36590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pt-BR"/>
              <a:t>Imagem: Sínodo Vale do Itajaí</a:t>
            </a:r>
          </a:p>
        </p:txBody>
      </p:sp>
    </p:spTree>
    <p:extLst>
      <p:ext uri="{BB962C8B-B14F-4D97-AF65-F5344CB8AC3E}">
        <p14:creationId xmlns:p14="http://schemas.microsoft.com/office/powerpoint/2010/main" val="7033643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720090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095641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230623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416675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998069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135699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759910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pt-BR"/>
              <a:t>Imagem: Sínodo Vale do Itajaí</a:t>
            </a:r>
          </a:p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046040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582374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517223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pt-BR"/>
              <a:t>Imagem: Sínodo Vale do Itajaí</a:t>
            </a:r>
          </a:p>
        </p:txBody>
      </p:sp>
    </p:spTree>
    <p:extLst>
      <p:ext uri="{BB962C8B-B14F-4D97-AF65-F5344CB8AC3E}">
        <p14:creationId xmlns:p14="http://schemas.microsoft.com/office/powerpoint/2010/main" val="16262519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432448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pt-BR"/>
              <a:t>Imagem: Sínodo Vale do Itajaí</a:t>
            </a:r>
          </a:p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871388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839622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57353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3653DA-8BF4-4869-96FE-9BCF43372D46}" type="datetime8">
              <a:rPr lang="en-US" smtClean="0"/>
              <a:pPr>
                <a:defRPr/>
              </a:pPr>
              <a:t>5/29/2024 6:33 PM</a:t>
            </a:fld>
            <a:endParaRPr lang="en-US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361395-6048-4DEA-A380-CA0B0D4086CE}" type="slidenum">
              <a:rPr lang="en-US" altLang="pt-BR" smtClean="0"/>
              <a:pPr>
                <a:defRPr/>
              </a:pPr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062180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0FD4EFC-3390-4F9F-BB71-BF77E87B3969}" type="datetimeFigureOut">
              <a:rPr lang="pt-BR" smtClean="0"/>
              <a:pPr>
                <a:defRPr/>
              </a:pPr>
              <a:t>29/05/2024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1DA7EA-C2CC-4F41-92AB-57002748CDD2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7" name="Slide Number Placeholder 22"/>
          <p:cNvSpPr txBox="1">
            <a:spLocks/>
          </p:cNvSpPr>
          <p:nvPr userDrawn="1"/>
        </p:nvSpPr>
        <p:spPr>
          <a:xfrm>
            <a:off x="11408834" y="6505576"/>
            <a:ext cx="783167" cy="352425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 eaLnBrk="1" hangingPunct="1">
              <a:defRPr/>
            </a:pPr>
            <a:fld id="{01378B22-B2B6-45DB-B99C-E3FE6604A1DF}" type="slidenum">
              <a:rPr lang="pt-BR" altLang="pt-BR" sz="1400" b="1" smtClean="0">
                <a:solidFill>
                  <a:srgbClr val="7F7F7F"/>
                </a:solidFill>
              </a:rPr>
              <a:pPr algn="ctr" eaLnBrk="1" hangingPunct="1">
                <a:defRPr/>
              </a:pPr>
              <a:t>‹nº›</a:t>
            </a:fld>
            <a:endParaRPr lang="pt-BR" altLang="pt-BR" sz="1400" b="1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21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17A2F5-7869-45ED-9ADB-2BAFDCF92FD3}" type="datetimeFigureOut">
              <a:rPr lang="pt-BR" smtClean="0"/>
              <a:pPr>
                <a:defRPr/>
              </a:pPr>
              <a:t>29/05/2024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13D71B-16E1-47E6-BF9F-B66C66473831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7" name="Slide Number Placeholder 22"/>
          <p:cNvSpPr txBox="1">
            <a:spLocks/>
          </p:cNvSpPr>
          <p:nvPr userDrawn="1"/>
        </p:nvSpPr>
        <p:spPr>
          <a:xfrm>
            <a:off x="11408834" y="6505576"/>
            <a:ext cx="783167" cy="352425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 eaLnBrk="1" hangingPunct="1">
              <a:defRPr/>
            </a:pPr>
            <a:fld id="{EEC554BF-1192-4727-8614-F73AB0DD3CA4}" type="slidenum">
              <a:rPr lang="pt-BR" altLang="pt-BR" sz="1400" b="1" smtClean="0">
                <a:solidFill>
                  <a:srgbClr val="7F7F7F"/>
                </a:solidFill>
              </a:rPr>
              <a:pPr algn="ctr" eaLnBrk="1" hangingPunct="1">
                <a:defRPr/>
              </a:pPr>
              <a:t>‹nº›</a:t>
            </a:fld>
            <a:endParaRPr lang="pt-BR" altLang="pt-BR" sz="1400" b="1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498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1A8035-347C-4630-8BD3-10A6E4963C9A}" type="datetimeFigureOut">
              <a:rPr lang="pt-BR" smtClean="0"/>
              <a:pPr>
                <a:defRPr/>
              </a:pPr>
              <a:t>29/05/2024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E465D1-121B-4261-86FB-CB609247379E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8" name="Slide Number Placeholder 22"/>
          <p:cNvSpPr txBox="1">
            <a:spLocks/>
          </p:cNvSpPr>
          <p:nvPr userDrawn="1"/>
        </p:nvSpPr>
        <p:spPr>
          <a:xfrm>
            <a:off x="11408834" y="6505576"/>
            <a:ext cx="783167" cy="352425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 eaLnBrk="1" hangingPunct="1">
              <a:defRPr/>
            </a:pPr>
            <a:fld id="{04A25676-C093-4F57-9A00-776C91672D8C}" type="slidenum">
              <a:rPr lang="pt-BR" altLang="pt-BR" sz="1400" b="1" smtClean="0">
                <a:solidFill>
                  <a:srgbClr val="7F7F7F"/>
                </a:solidFill>
              </a:rPr>
              <a:pPr algn="ctr" eaLnBrk="1" hangingPunct="1">
                <a:defRPr/>
              </a:pPr>
              <a:t>‹nº›</a:t>
            </a:fld>
            <a:endParaRPr lang="pt-BR" altLang="pt-BR" sz="1400" b="1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923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C465B3-38A9-470D-B440-4CF262622B15}" type="datetimeFigureOut">
              <a:rPr lang="pt-BR" smtClean="0"/>
              <a:pPr>
                <a:defRPr/>
              </a:pPr>
              <a:t>29/05/2024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7E9B2-0BFC-43BA-90AC-AA952F647842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10" name="Slide Number Placeholder 22"/>
          <p:cNvSpPr txBox="1">
            <a:spLocks/>
          </p:cNvSpPr>
          <p:nvPr userDrawn="1"/>
        </p:nvSpPr>
        <p:spPr>
          <a:xfrm>
            <a:off x="11408834" y="6505576"/>
            <a:ext cx="783167" cy="352425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 eaLnBrk="1" hangingPunct="1">
              <a:defRPr/>
            </a:pPr>
            <a:fld id="{598D585A-73F5-4BBA-A306-35B1F544CB97}" type="slidenum">
              <a:rPr lang="pt-BR" altLang="pt-BR" sz="1400" b="1" smtClean="0">
                <a:solidFill>
                  <a:srgbClr val="7F7F7F"/>
                </a:solidFill>
              </a:rPr>
              <a:pPr algn="ctr" eaLnBrk="1" hangingPunct="1">
                <a:defRPr/>
              </a:pPr>
              <a:t>‹nº›</a:t>
            </a:fld>
            <a:endParaRPr lang="pt-BR" altLang="pt-BR" sz="1400" b="1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170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8FF4C49-24D0-43D6-A5EE-A3906BB51B9C}" type="datetimeFigureOut">
              <a:rPr lang="pt-BR" smtClean="0"/>
              <a:pPr>
                <a:defRPr/>
              </a:pPr>
              <a:t>29/05/2024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910F0B-DDDF-4BC9-A120-C1640DD27ABA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6" name="Slide Number Placeholder 22"/>
          <p:cNvSpPr txBox="1">
            <a:spLocks/>
          </p:cNvSpPr>
          <p:nvPr userDrawn="1"/>
        </p:nvSpPr>
        <p:spPr>
          <a:xfrm>
            <a:off x="11408834" y="6505576"/>
            <a:ext cx="783167" cy="352425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9pPr>
          </a:lstStyle>
          <a:p>
            <a:pPr algn="ctr" eaLnBrk="1" hangingPunct="1">
              <a:defRPr/>
            </a:pPr>
            <a:fld id="{0223CBB4-99AC-4EF2-A102-7634CBC22BE8}" type="slidenum">
              <a:rPr lang="pt-BR" altLang="pt-BR" sz="1400" b="1" smtClean="0">
                <a:solidFill>
                  <a:srgbClr val="7F7F7F"/>
                </a:solidFill>
              </a:rPr>
              <a:pPr algn="ctr" eaLnBrk="1" hangingPunct="1">
                <a:defRPr/>
              </a:pPr>
              <a:t>‹nº›</a:t>
            </a:fld>
            <a:endParaRPr lang="pt-BR" altLang="pt-BR" sz="1400" b="1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541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CD11CF-FBF9-4732-A158-C62B1DCF9B1D}" type="datetimeFigureOut">
              <a:rPr lang="pt-BR" smtClean="0"/>
              <a:pPr>
                <a:defRPr/>
              </a:pPr>
              <a:t>29/05/2024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54F2B0-938D-4D97-A8C5-02DDF37CA099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46859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454BB8-1ABC-4375-8114-F623C97AC9BE}" type="datetimeFigureOut">
              <a:rPr lang="pt-BR" smtClean="0"/>
              <a:pPr>
                <a:defRPr/>
              </a:pPr>
              <a:t>29/05/2024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B90241-A127-4D14-95F9-027BFD5F95AE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54466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00DED0-37D9-4125-9DC9-81F6046BDA7C}" type="datetimeFigureOut">
              <a:rPr lang="pt-BR" smtClean="0"/>
              <a:pPr>
                <a:defRPr/>
              </a:pPr>
              <a:t>29/05/2024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D791FC-37A1-4104-AA68-5D3DC883471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34894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82525F7-B8C9-4FF3-AEC5-D8018BA2901C}" type="datetimeFigureOut">
              <a:rPr lang="pt-BR" smtClean="0"/>
              <a:pPr>
                <a:defRPr/>
              </a:pPr>
              <a:t>29/05/2024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565822-E62E-4FA1-A830-A6490C0A33C9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68302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DBE687-65D6-4DCB-BEA4-7C89A2D9743F}" type="datetimeFigureOut">
              <a:rPr lang="pt-BR" smtClean="0"/>
              <a:pPr>
                <a:defRPr/>
              </a:pPr>
              <a:t>29/05/2024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9C9766-0A04-4000-9FBB-8BFF38BDEB2B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39624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9454BB8-1ABC-4375-8114-F623C97AC9BE}" type="datetimeFigureOut">
              <a:rPr lang="pt-BR" smtClean="0"/>
              <a:pPr>
                <a:defRPr/>
              </a:pPr>
              <a:t>29/05/2024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BB90241-A127-4D14-95F9-027BFD5F95AE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03702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" y="0"/>
            <a:ext cx="12198194" cy="6858000"/>
          </a:xfrm>
          <a:prstGeom prst="rect">
            <a:avLst/>
          </a:prstGeom>
        </p:spPr>
      </p:pic>
      <p:sp>
        <p:nvSpPr>
          <p:cNvPr id="14338" name="Título 1"/>
          <p:cNvSpPr>
            <a:spLocks noGrp="1"/>
          </p:cNvSpPr>
          <p:nvPr>
            <p:ph type="ctrTitle"/>
          </p:nvPr>
        </p:nvSpPr>
        <p:spPr>
          <a:xfrm>
            <a:off x="1199456" y="309611"/>
            <a:ext cx="5545757" cy="181245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pt-BR" altLang="pt-BR" sz="4800" b="1" dirty="0">
                <a:solidFill>
                  <a:schemeClr val="bg1"/>
                </a:solidFill>
                <a:latin typeface="+mn-lt"/>
              </a:rPr>
              <a:t>Composição do presbitério e atribuições específicas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112224" y="1916832"/>
            <a:ext cx="3816424" cy="1080120"/>
          </a:xfrm>
        </p:spPr>
        <p:txBody>
          <a:bodyPr>
            <a:no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pt-BR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Guia para o Presbitério</a:t>
            </a:r>
            <a:br>
              <a:rPr lang="pt-BR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pt-BR" sz="3200" b="1" dirty="0">
                <a:solidFill>
                  <a:srgbClr val="BE730E"/>
                </a:solidFill>
              </a:rPr>
              <a:t>Unidade 9</a:t>
            </a:r>
          </a:p>
        </p:txBody>
      </p:sp>
      <p:pic>
        <p:nvPicPr>
          <p:cNvPr id="14341" name="Picture 7" descr="D:\sínodo\Logos oficiais\logo_IECL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2504" y="188640"/>
            <a:ext cx="1023842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5"/>
          <a:stretch/>
        </p:blipFill>
        <p:spPr>
          <a:xfrm>
            <a:off x="0" y="0"/>
            <a:ext cx="12184680" cy="6857999"/>
          </a:xfrm>
          <a:prstGeom prst="rect">
            <a:avLst/>
          </a:prstGeom>
        </p:spPr>
      </p:pic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>
          <a:xfrm>
            <a:off x="4223792" y="2348880"/>
            <a:ext cx="4107794" cy="2448272"/>
          </a:xfrm>
        </p:spPr>
        <p:txBody>
          <a:bodyPr>
            <a:normAutofit/>
          </a:bodyPr>
          <a:lstStyle/>
          <a:p>
            <a:pPr marL="0" indent="0" algn="ctr" eaLnBrk="1" hangingPunct="1">
              <a:buNone/>
            </a:pPr>
            <a:r>
              <a:rPr lang="pt-BR" altLang="pt-BR" sz="3300" dirty="0"/>
              <a:t>No presbitério trabalha-se em conjunto e cada pessoa serve com </a:t>
            </a:r>
            <a:br>
              <a:rPr lang="pt-BR" altLang="pt-BR" sz="3300" dirty="0"/>
            </a:br>
            <a:r>
              <a:rPr lang="pt-BR" altLang="pt-BR" sz="3300" dirty="0"/>
              <a:t>seus dons.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D3421FE1-B8ED-4121-91D8-46FBEF3DB7E8}" type="slidenum">
              <a:rPr lang="pt-BR" b="1" smtClean="0">
                <a:solidFill>
                  <a:schemeClr val="tx1"/>
                </a:solidFill>
              </a:rPr>
              <a:pPr/>
              <a:t>2</a:t>
            </a:fld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7"/>
          <a:stretch/>
        </p:blipFill>
        <p:spPr>
          <a:xfrm>
            <a:off x="11381" y="0"/>
            <a:ext cx="12180620" cy="6858000"/>
          </a:xfrm>
          <a:prstGeom prst="rect">
            <a:avLst/>
          </a:prstGeom>
        </p:spPr>
      </p:pic>
      <p:sp>
        <p:nvSpPr>
          <p:cNvPr id="19459" name="Título 1"/>
          <p:cNvSpPr>
            <a:spLocks noGrp="1"/>
          </p:cNvSpPr>
          <p:nvPr>
            <p:ph type="title"/>
          </p:nvPr>
        </p:nvSpPr>
        <p:spPr>
          <a:xfrm>
            <a:off x="3785168" y="116632"/>
            <a:ext cx="4626223" cy="990600"/>
          </a:xfrm>
        </p:spPr>
        <p:txBody>
          <a:bodyPr/>
          <a:lstStyle/>
          <a:p>
            <a:pPr eaLnBrk="1" hangingPunct="1"/>
            <a:r>
              <a:rPr lang="pt-BR" altLang="pt-BR" b="1" dirty="0"/>
              <a:t>Presbitério e missão</a:t>
            </a:r>
          </a:p>
        </p:txBody>
      </p:sp>
      <p:sp>
        <p:nvSpPr>
          <p:cNvPr id="19460" name="Espaço Reservado para Conteúdo 2"/>
          <p:cNvSpPr>
            <a:spLocks noGrp="1"/>
          </p:cNvSpPr>
          <p:nvPr>
            <p:ph idx="1"/>
          </p:nvPr>
        </p:nvSpPr>
        <p:spPr>
          <a:xfrm>
            <a:off x="3397979" y="980728"/>
            <a:ext cx="5400600" cy="2664296"/>
          </a:xfrm>
        </p:spPr>
        <p:txBody>
          <a:bodyPr>
            <a:normAutofit/>
          </a:bodyPr>
          <a:lstStyle/>
          <a:p>
            <a:pPr marL="0" indent="0" algn="ctr" eaLnBrk="1" hangingPunct="1">
              <a:buNone/>
            </a:pPr>
            <a:r>
              <a:rPr lang="pt-BR" altLang="pt-BR" sz="3600" b="1" dirty="0">
                <a:solidFill>
                  <a:schemeClr val="bg1"/>
                </a:solidFill>
              </a:rPr>
              <a:t>O presbitério tem a tarefa de planejar e prover as condições para que o Evangelho chegue </a:t>
            </a:r>
            <a:br>
              <a:rPr lang="pt-BR" altLang="pt-BR" sz="3600" b="1" dirty="0">
                <a:solidFill>
                  <a:schemeClr val="bg1"/>
                </a:solidFill>
              </a:rPr>
            </a:br>
            <a:r>
              <a:rPr lang="pt-BR" altLang="pt-BR" sz="3600" b="1" dirty="0">
                <a:solidFill>
                  <a:schemeClr val="bg1"/>
                </a:solidFill>
              </a:rPr>
              <a:t>às pessoas.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pt-BR" b="1" dirty="0">
                <a:solidFill>
                  <a:schemeClr val="tx1"/>
                </a:solidFill>
              </a:rPr>
              <a:t>3</a:t>
            </a: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3216"/>
            <a:ext cx="12192001" cy="6871216"/>
          </a:xfrm>
          <a:prstGeom prst="rect">
            <a:avLst/>
          </a:prstGeom>
        </p:spPr>
      </p:pic>
      <p:sp>
        <p:nvSpPr>
          <p:cNvPr id="21506" name="Título 1"/>
          <p:cNvSpPr>
            <a:spLocks noGrp="1"/>
          </p:cNvSpPr>
          <p:nvPr>
            <p:ph type="title"/>
          </p:nvPr>
        </p:nvSpPr>
        <p:spPr>
          <a:xfrm>
            <a:off x="767408" y="692696"/>
            <a:ext cx="5256584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pt-BR" altLang="pt-BR" b="1" dirty="0">
                <a:solidFill>
                  <a:srgbClr val="F09F34"/>
                </a:solidFill>
                <a:latin typeface="+mn-lt"/>
              </a:rPr>
              <a:t>Eleição do presbitério</a:t>
            </a:r>
          </a:p>
        </p:txBody>
      </p:sp>
      <p:sp>
        <p:nvSpPr>
          <p:cNvPr id="21507" name="Espaço Reservado para Conteúdo 2"/>
          <p:cNvSpPr>
            <a:spLocks noGrp="1"/>
          </p:cNvSpPr>
          <p:nvPr>
            <p:ph idx="1"/>
          </p:nvPr>
        </p:nvSpPr>
        <p:spPr>
          <a:xfrm>
            <a:off x="623392" y="3645025"/>
            <a:ext cx="5184576" cy="1872208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pt-BR" altLang="pt-BR" sz="3200" b="1" dirty="0"/>
              <a:t>A comunidade e a paróquia escolhem o presbitério e a diretoria, observando o previsto em seus estatutos.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pt-BR" b="1" dirty="0">
                <a:solidFill>
                  <a:schemeClr val="tx1"/>
                </a:solidFill>
              </a:rPr>
              <a:t>4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7" t="7917" r="4430" b="7175"/>
          <a:stretch/>
        </p:blipFill>
        <p:spPr>
          <a:xfrm>
            <a:off x="0" y="0"/>
            <a:ext cx="12197152" cy="6858000"/>
          </a:xfrm>
          <a:prstGeom prst="rect">
            <a:avLst/>
          </a:prstGeom>
        </p:spPr>
      </p:pic>
      <p:sp>
        <p:nvSpPr>
          <p:cNvPr id="23556" name="Espaço Reservado para Conteúdo 2"/>
          <p:cNvSpPr txBox="1">
            <a:spLocks/>
          </p:cNvSpPr>
          <p:nvPr/>
        </p:nvSpPr>
        <p:spPr bwMode="auto">
          <a:xfrm>
            <a:off x="6312024" y="548680"/>
            <a:ext cx="4824536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19088" indent="-319088">
              <a:spcBef>
                <a:spcPts val="7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>
              <a:spcBef>
                <a:spcPts val="55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spcBef>
                <a:spcPts val="5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spcBef>
                <a:spcPts val="400"/>
              </a:spcBef>
              <a:buClr>
                <a:srgbClr val="E7BC29"/>
              </a:buClr>
              <a:buSzPct val="7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D092A7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092A7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092A7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092A7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D092A7"/>
              </a:buClr>
              <a:buSzPct val="65000"/>
              <a:buFont typeface="Wingdings" panose="05000000000000000000" pitchFamily="2" charset="2"/>
              <a:buChar char="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pt-BR" altLang="pt-BR" sz="4000" b="1" dirty="0">
                <a:solidFill>
                  <a:srgbClr val="F09F34"/>
                </a:solidFill>
              </a:rPr>
              <a:t>Atribuições comuns</a:t>
            </a:r>
          </a:p>
        </p:txBody>
      </p:sp>
      <p:sp>
        <p:nvSpPr>
          <p:cNvPr id="23557" name="Espaço Reservado para Conteúdo 2"/>
          <p:cNvSpPr txBox="1">
            <a:spLocks/>
          </p:cNvSpPr>
          <p:nvPr/>
        </p:nvSpPr>
        <p:spPr bwMode="auto">
          <a:xfrm>
            <a:off x="911424" y="5733256"/>
            <a:ext cx="4969247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700"/>
              </a:spcBef>
              <a:buClr>
                <a:schemeClr val="accent2"/>
              </a:buClr>
              <a:buSzPct val="60000"/>
            </a:pPr>
            <a:r>
              <a:rPr lang="pt-BR" altLang="pt-BR" sz="4000" b="1" dirty="0">
                <a:solidFill>
                  <a:srgbClr val="F09F3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Atribuições específicas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pt-BR" b="1" dirty="0">
                <a:solidFill>
                  <a:schemeClr val="tx1"/>
                </a:solidFill>
              </a:rPr>
              <a:t>5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5" b="731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02" name="Título 1"/>
          <p:cNvSpPr>
            <a:spLocks noGrp="1"/>
          </p:cNvSpPr>
          <p:nvPr>
            <p:ph type="title"/>
          </p:nvPr>
        </p:nvSpPr>
        <p:spPr>
          <a:xfrm>
            <a:off x="695400" y="260648"/>
            <a:ext cx="8153400" cy="990600"/>
          </a:xfrm>
        </p:spPr>
        <p:txBody>
          <a:bodyPr/>
          <a:lstStyle/>
          <a:p>
            <a:pPr eaLnBrk="1" hangingPunct="1"/>
            <a:r>
              <a:rPr lang="pt-BR" altLang="pt-BR" b="1" dirty="0">
                <a:solidFill>
                  <a:srgbClr val="F09F34"/>
                </a:solidFill>
                <a:latin typeface="+mn-lt"/>
              </a:rPr>
              <a:t>Documentos normativos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335360" y="2999174"/>
            <a:ext cx="352839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Calibri" panose="020F0502020204030204" pitchFamily="34" charset="0"/>
                <a:cs typeface="Calibri" panose="020F0502020204030204" pitchFamily="34" charset="0"/>
              </a:rPr>
              <a:t>Conhecer os documentos normativos para bem cumprir o compromisso que assumimos.</a:t>
            </a: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5663952" y="1470081"/>
            <a:ext cx="59046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Constituição e Regimento Interno da IECLB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5663952" y="2457747"/>
            <a:ext cx="59046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Guia “Nossa Fé – Nossa Vida”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5690316" y="3445413"/>
            <a:ext cx="547260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Estatuto do Ministério com Ordenação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5690316" y="4433079"/>
            <a:ext cx="56166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Estatutos e o regimento interno de comunidades, paróquias e sínodo</a:t>
            </a:r>
          </a:p>
        </p:txBody>
      </p:sp>
      <p:sp>
        <p:nvSpPr>
          <p:cNvPr id="9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pt-BR" b="1" dirty="0">
                <a:solidFill>
                  <a:schemeClr val="tx1"/>
                </a:solidFill>
              </a:rPr>
              <a:t>6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7" y="0"/>
            <a:ext cx="12183353" cy="6858000"/>
          </a:xfrm>
          <a:prstGeom prst="rect">
            <a:avLst/>
          </a:prstGeom>
        </p:spPr>
      </p:pic>
      <p:sp>
        <p:nvSpPr>
          <p:cNvPr id="27650" name="Título 1"/>
          <p:cNvSpPr>
            <a:spLocks noGrp="1"/>
          </p:cNvSpPr>
          <p:nvPr>
            <p:ph type="title"/>
          </p:nvPr>
        </p:nvSpPr>
        <p:spPr>
          <a:xfrm>
            <a:off x="2023623" y="292080"/>
            <a:ext cx="81534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pt-BR" altLang="pt-BR" sz="4800" b="1" dirty="0">
                <a:solidFill>
                  <a:schemeClr val="bg1"/>
                </a:solidFill>
                <a:latin typeface="+mn-lt"/>
              </a:rPr>
              <a:t>Legitimação</a:t>
            </a:r>
          </a:p>
        </p:txBody>
      </p:sp>
      <p:sp>
        <p:nvSpPr>
          <p:cNvPr id="27651" name="Espaço Reservado para Conteúdo 2"/>
          <p:cNvSpPr>
            <a:spLocks noGrp="1"/>
          </p:cNvSpPr>
          <p:nvPr>
            <p:ph idx="1"/>
          </p:nvPr>
        </p:nvSpPr>
        <p:spPr>
          <a:xfrm>
            <a:off x="3863752" y="1628800"/>
            <a:ext cx="4608513" cy="1712788"/>
          </a:xfrm>
        </p:spPr>
        <p:txBody>
          <a:bodyPr>
            <a:noAutofit/>
          </a:bodyPr>
          <a:lstStyle/>
          <a:p>
            <a:pPr marL="0" indent="0" algn="ctr" eaLnBrk="1" hangingPunct="1">
              <a:buNone/>
            </a:pPr>
            <a:r>
              <a:rPr lang="pt-BR" altLang="pt-BR" dirty="0"/>
              <a:t>A partir do culto de instalação, cada pessoa membro do presbitério recebe o direito e o dever de exercer a sua função.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pt-BR" b="1" dirty="0">
                <a:solidFill>
                  <a:schemeClr val="tx1"/>
                </a:solidFill>
              </a:rPr>
              <a:t>7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175" cy="6858000"/>
          </a:xfrm>
          <a:prstGeom prst="rect">
            <a:avLst/>
          </a:prstGeom>
        </p:spPr>
      </p:pic>
      <p:sp>
        <p:nvSpPr>
          <p:cNvPr id="29699" name="Título 1"/>
          <p:cNvSpPr>
            <a:spLocks noGrp="1"/>
          </p:cNvSpPr>
          <p:nvPr>
            <p:ph type="title"/>
          </p:nvPr>
        </p:nvSpPr>
        <p:spPr>
          <a:xfrm>
            <a:off x="911424" y="404664"/>
            <a:ext cx="3168352" cy="990600"/>
          </a:xfrm>
        </p:spPr>
        <p:txBody>
          <a:bodyPr/>
          <a:lstStyle/>
          <a:p>
            <a:pPr eaLnBrk="1" hangingPunct="1"/>
            <a:r>
              <a:rPr lang="pt-BR" altLang="pt-BR" b="1" dirty="0">
                <a:solidFill>
                  <a:schemeClr val="bg1"/>
                </a:solidFill>
                <a:latin typeface="+mn-lt"/>
              </a:rPr>
              <a:t>Qualificação</a:t>
            </a:r>
          </a:p>
        </p:txBody>
      </p:sp>
      <p:sp>
        <p:nvSpPr>
          <p:cNvPr id="29700" name="Espaço Reservado para Conteúdo 2"/>
          <p:cNvSpPr>
            <a:spLocks noGrp="1"/>
          </p:cNvSpPr>
          <p:nvPr>
            <p:ph idx="1"/>
          </p:nvPr>
        </p:nvSpPr>
        <p:spPr>
          <a:xfrm>
            <a:off x="587388" y="2229513"/>
            <a:ext cx="3816424" cy="3820292"/>
          </a:xfrm>
        </p:spPr>
        <p:txBody>
          <a:bodyPr>
            <a:normAutofit/>
          </a:bodyPr>
          <a:lstStyle/>
          <a:p>
            <a:pPr eaLnBrk="1" hangingPunct="1"/>
            <a:r>
              <a:rPr lang="pt-BR" altLang="pt-BR" sz="3200" b="1" dirty="0"/>
              <a:t>Presbíteros e presbíteras servem de exemplo para a comunidade.</a:t>
            </a:r>
            <a:br>
              <a:rPr lang="pt-BR" altLang="pt-BR" sz="3200" b="1" dirty="0"/>
            </a:br>
            <a:endParaRPr lang="pt-BR" altLang="pt-BR" sz="3200" b="1" dirty="0"/>
          </a:p>
          <a:p>
            <a:pPr eaLnBrk="1" hangingPunct="1"/>
            <a:r>
              <a:rPr lang="pt-BR" altLang="pt-BR" sz="3200" b="1" dirty="0"/>
              <a:t>Sua maneira de viver é um testemunho de fé.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pt-BR" altLang="pt-BR" dirty="0"/>
          </a:p>
        </p:txBody>
      </p:sp>
      <p:sp>
        <p:nvSpPr>
          <p:cNvPr id="5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pt-BR" b="1" dirty="0">
                <a:solidFill>
                  <a:schemeClr val="tx1"/>
                </a:solidFill>
              </a:rPr>
              <a:t>8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" y="0"/>
            <a:ext cx="12189522" cy="6853124"/>
          </a:xfrm>
          <a:prstGeom prst="rect">
            <a:avLst/>
          </a:prstGeom>
        </p:spPr>
      </p:pic>
      <p:sp>
        <p:nvSpPr>
          <p:cNvPr id="31746" name="Título 1"/>
          <p:cNvSpPr>
            <a:spLocks noGrp="1"/>
          </p:cNvSpPr>
          <p:nvPr>
            <p:ph type="title"/>
          </p:nvPr>
        </p:nvSpPr>
        <p:spPr>
          <a:xfrm>
            <a:off x="2020539" y="4670648"/>
            <a:ext cx="8153400" cy="990600"/>
          </a:xfrm>
        </p:spPr>
        <p:txBody>
          <a:bodyPr/>
          <a:lstStyle/>
          <a:p>
            <a:pPr algn="ctr" eaLnBrk="1" hangingPunct="1"/>
            <a:r>
              <a:rPr lang="pt-BR" altLang="pt-BR" b="1" dirty="0">
                <a:solidFill>
                  <a:schemeClr val="bg1"/>
                </a:solidFill>
                <a:latin typeface="+mn-lt"/>
              </a:rPr>
              <a:t>Atribuições</a:t>
            </a:r>
          </a:p>
        </p:txBody>
      </p:sp>
      <p:sp>
        <p:nvSpPr>
          <p:cNvPr id="31747" name="Espaço Reservado para Conteúdo 2"/>
          <p:cNvSpPr>
            <a:spLocks noGrp="1"/>
          </p:cNvSpPr>
          <p:nvPr>
            <p:ph idx="1"/>
          </p:nvPr>
        </p:nvSpPr>
        <p:spPr>
          <a:xfrm>
            <a:off x="1416719" y="5589240"/>
            <a:ext cx="9361040" cy="1612900"/>
          </a:xfrm>
        </p:spPr>
        <p:txBody>
          <a:bodyPr>
            <a:normAutofit/>
          </a:bodyPr>
          <a:lstStyle/>
          <a:p>
            <a:pPr marL="0" indent="0" algn="ctr" eaLnBrk="1" hangingPunct="1">
              <a:buNone/>
            </a:pPr>
            <a:r>
              <a:rPr lang="pt-BR" altLang="pt-BR" sz="3200" b="1" dirty="0"/>
              <a:t>O presbitério incentiva, coordena e supervisiona as atividades missionárias e administrativas de sua área.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pt-BR" b="1" dirty="0">
                <a:solidFill>
                  <a:schemeClr val="tx1"/>
                </a:solidFill>
              </a:rPr>
              <a:t>9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194" cy="6858000"/>
          </a:xfrm>
          <a:prstGeom prst="rect">
            <a:avLst/>
          </a:prstGeom>
        </p:spPr>
      </p:pic>
      <p:sp>
        <p:nvSpPr>
          <p:cNvPr id="33794" name="Título 1"/>
          <p:cNvSpPr>
            <a:spLocks noGrp="1"/>
          </p:cNvSpPr>
          <p:nvPr>
            <p:ph type="title"/>
          </p:nvPr>
        </p:nvSpPr>
        <p:spPr>
          <a:xfrm>
            <a:off x="6194" y="516329"/>
            <a:ext cx="12192000" cy="1168952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pt-BR" altLang="pt-BR" b="1" dirty="0">
                <a:solidFill>
                  <a:srgbClr val="BE730E"/>
                </a:solidFill>
                <a:latin typeface="+mn-lt"/>
              </a:rPr>
              <a:t>Cargos específicos </a:t>
            </a:r>
            <a:br>
              <a:rPr lang="pt-BR" altLang="pt-BR" b="1" dirty="0">
                <a:solidFill>
                  <a:srgbClr val="BE730E"/>
                </a:solidFill>
                <a:latin typeface="+mn-lt"/>
              </a:rPr>
            </a:br>
            <a:r>
              <a:rPr lang="pt-BR" altLang="pt-BR" b="1" dirty="0">
                <a:solidFill>
                  <a:srgbClr val="BE730E"/>
                </a:solidFill>
                <a:latin typeface="+mn-lt"/>
              </a:rPr>
              <a:t>no presbitério</a:t>
            </a:r>
          </a:p>
        </p:txBody>
      </p:sp>
      <p:sp>
        <p:nvSpPr>
          <p:cNvPr id="33797" name="Espaço Reservado para Texto 5"/>
          <p:cNvSpPr>
            <a:spLocks noGrp="1"/>
          </p:cNvSpPr>
          <p:nvPr>
            <p:ph type="body" idx="1"/>
          </p:nvPr>
        </p:nvSpPr>
        <p:spPr>
          <a:xfrm rot="21001066">
            <a:off x="1279293" y="2237809"/>
            <a:ext cx="3195043" cy="3692623"/>
          </a:xfrm>
        </p:spPr>
        <p:txBody>
          <a:bodyPr>
            <a:normAutofit fontScale="92500" lnSpcReduction="20000"/>
          </a:bodyPr>
          <a:lstStyle/>
          <a:p>
            <a:r>
              <a:rPr lang="pt-BR" altLang="pt-BR" sz="3600" dirty="0">
                <a:solidFill>
                  <a:schemeClr val="tx1"/>
                </a:solidFill>
              </a:rPr>
              <a:t>Comunidade</a:t>
            </a:r>
          </a:p>
          <a:p>
            <a:r>
              <a:rPr lang="pt-BR" altLang="pt-BR" sz="2700" b="0" dirty="0"/>
              <a:t>– Presidente e vice</a:t>
            </a:r>
          </a:p>
          <a:p>
            <a:r>
              <a:rPr lang="pt-BR" altLang="pt-BR" sz="2700" b="0" dirty="0"/>
              <a:t>– Secretário ou secretária e vice</a:t>
            </a:r>
          </a:p>
          <a:p>
            <a:r>
              <a:rPr lang="pt-BR" altLang="pt-BR" sz="2700" b="0" dirty="0"/>
              <a:t>– Tesoureiro ou tesoureira e vice</a:t>
            </a:r>
          </a:p>
          <a:p>
            <a:r>
              <a:rPr lang="pt-BR" altLang="pt-BR" sz="2700" b="0" dirty="0"/>
              <a:t>– Setores de trabalho</a:t>
            </a:r>
          </a:p>
          <a:p>
            <a:r>
              <a:rPr lang="pt-BR" altLang="pt-BR" sz="2700" b="0" dirty="0"/>
              <a:t>– Representantes no</a:t>
            </a:r>
          </a:p>
          <a:p>
            <a:r>
              <a:rPr lang="pt-BR" altLang="pt-BR" sz="2700" b="0" dirty="0"/>
              <a:t>Conselho/Assembleia</a:t>
            </a:r>
            <a:br>
              <a:rPr lang="pt-BR" altLang="pt-BR" sz="2700" dirty="0">
                <a:solidFill>
                  <a:schemeClr val="tx1"/>
                </a:solidFill>
              </a:rPr>
            </a:br>
            <a:endParaRPr lang="pt-BR" altLang="pt-BR" sz="2700" dirty="0">
              <a:solidFill>
                <a:schemeClr val="tx1"/>
              </a:solidFill>
            </a:endParaRPr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quarter" idx="3"/>
          </p:nvPr>
        </p:nvSpPr>
        <p:spPr>
          <a:xfrm rot="628769">
            <a:off x="7582408" y="1859747"/>
            <a:ext cx="3708653" cy="4015874"/>
          </a:xfrm>
        </p:spPr>
        <p:txBody>
          <a:bodyPr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3900" dirty="0">
                <a:solidFill>
                  <a:schemeClr val="tx1"/>
                </a:solidFill>
              </a:rPr>
              <a:t>Paróquia</a:t>
            </a:r>
          </a:p>
          <a:p>
            <a:pPr>
              <a:defRPr/>
            </a:pPr>
            <a:r>
              <a:rPr lang="pt-BR" sz="2700" b="0" dirty="0"/>
              <a:t>– Presidente e vice</a:t>
            </a:r>
          </a:p>
          <a:p>
            <a:pPr>
              <a:defRPr/>
            </a:pPr>
            <a:r>
              <a:rPr lang="pt-BR" sz="2700" b="0" dirty="0"/>
              <a:t>– Secretário ou secretária</a:t>
            </a:r>
          </a:p>
          <a:p>
            <a:pPr>
              <a:defRPr/>
            </a:pPr>
            <a:r>
              <a:rPr lang="pt-BR" sz="2700" b="0" dirty="0"/>
              <a:t>e vice</a:t>
            </a:r>
          </a:p>
          <a:p>
            <a:pPr>
              <a:defRPr/>
            </a:pPr>
            <a:r>
              <a:rPr lang="pt-BR" sz="2700" b="0" dirty="0"/>
              <a:t>– Tesoureiro ou tesoureira e vice</a:t>
            </a:r>
          </a:p>
          <a:p>
            <a:pPr>
              <a:defRPr/>
            </a:pPr>
            <a:r>
              <a:rPr lang="pt-BR" sz="2700" b="0" dirty="0"/>
              <a:t>– Representante no</a:t>
            </a:r>
          </a:p>
          <a:p>
            <a:pPr>
              <a:defRPr/>
            </a:pPr>
            <a:r>
              <a:rPr lang="pt-BR" sz="2700" b="0" dirty="0"/>
              <a:t>conselho sinodal</a:t>
            </a:r>
          </a:p>
          <a:p>
            <a:pPr>
              <a:defRPr/>
            </a:pPr>
            <a:r>
              <a:rPr lang="pt-BR" sz="2700" b="0" dirty="0"/>
              <a:t>– Coordenador ou coordenadora ministerial</a:t>
            </a:r>
          </a:p>
        </p:txBody>
      </p:sp>
      <p:sp>
        <p:nvSpPr>
          <p:cNvPr id="6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pt-BR" b="1" dirty="0">
                <a:solidFill>
                  <a:schemeClr val="tx1"/>
                </a:solidFill>
              </a:rPr>
              <a:t>10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194" cy="6858000"/>
          </a:xfrm>
          <a:prstGeom prst="rect">
            <a:avLst/>
          </a:prstGeom>
        </p:spPr>
      </p:pic>
      <p:sp>
        <p:nvSpPr>
          <p:cNvPr id="35842" name="Título 1"/>
          <p:cNvSpPr>
            <a:spLocks noGrp="1"/>
          </p:cNvSpPr>
          <p:nvPr>
            <p:ph type="title"/>
          </p:nvPr>
        </p:nvSpPr>
        <p:spPr>
          <a:xfrm>
            <a:off x="2022397" y="218268"/>
            <a:ext cx="8153400" cy="990600"/>
          </a:xfrm>
        </p:spPr>
        <p:txBody>
          <a:bodyPr/>
          <a:lstStyle/>
          <a:p>
            <a:pPr algn="ctr" eaLnBrk="1" hangingPunct="1"/>
            <a:r>
              <a:rPr lang="pt-BR" altLang="pt-BR" b="1" dirty="0">
                <a:solidFill>
                  <a:srgbClr val="F09F34"/>
                </a:solidFill>
                <a:latin typeface="+mn-lt"/>
              </a:rPr>
              <a:t>Cargos específicos no presbitério</a:t>
            </a:r>
          </a:p>
        </p:txBody>
      </p:sp>
      <p:sp>
        <p:nvSpPr>
          <p:cNvPr id="35843" name="Espaço Reservado para Conteúdo 2"/>
          <p:cNvSpPr>
            <a:spLocks noGrp="1"/>
          </p:cNvSpPr>
          <p:nvPr>
            <p:ph idx="1"/>
          </p:nvPr>
        </p:nvSpPr>
        <p:spPr>
          <a:xfrm>
            <a:off x="3003472" y="1268760"/>
            <a:ext cx="6191250" cy="720725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pt-BR" altLang="pt-BR" sz="4000" b="1" dirty="0">
                <a:solidFill>
                  <a:srgbClr val="BE730E"/>
                </a:solidFill>
              </a:rPr>
              <a:t>Presidente</a:t>
            </a:r>
          </a:p>
          <a:p>
            <a:pPr eaLnBrk="1" hangingPunct="1"/>
            <a:endParaRPr lang="pt-BR" altLang="pt-BR" dirty="0"/>
          </a:p>
        </p:txBody>
      </p:sp>
      <p:sp>
        <p:nvSpPr>
          <p:cNvPr id="5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pt-BR" b="1" dirty="0">
                <a:solidFill>
                  <a:schemeClr val="tx1"/>
                </a:solidFill>
              </a:rPr>
              <a:t>11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04027" cy="6858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03512" y="1844824"/>
            <a:ext cx="10153128" cy="4536504"/>
          </a:xfrm>
        </p:spPr>
        <p:txBody>
          <a:bodyPr>
            <a:normAutofit fontScale="25000" lnSpcReduction="20000"/>
          </a:bodyPr>
          <a:lstStyle/>
          <a:p>
            <a:pPr marL="0" indent="0" eaLnBrk="1" fontAlgn="auto" hangingPunct="1">
              <a:lnSpc>
                <a:spcPts val="3800"/>
              </a:lnSpc>
              <a:spcAft>
                <a:spcPts val="0"/>
              </a:spcAft>
              <a:buNone/>
              <a:defRPr/>
            </a:pPr>
            <a:r>
              <a:rPr lang="pt-BR" sz="11200" dirty="0"/>
              <a:t>Observar o que determinam os documentos normativos.</a:t>
            </a:r>
          </a:p>
          <a:p>
            <a:pPr marL="0" indent="0" eaLnBrk="1" fontAlgn="auto" hangingPunct="1">
              <a:lnSpc>
                <a:spcPts val="3800"/>
              </a:lnSpc>
              <a:spcAft>
                <a:spcPts val="0"/>
              </a:spcAft>
              <a:buNone/>
              <a:defRPr/>
            </a:pPr>
            <a:r>
              <a:rPr lang="pt-BR" sz="11200" dirty="0"/>
              <a:t>Estimular e supervisionar as atividades da comunidade.</a:t>
            </a:r>
          </a:p>
          <a:p>
            <a:pPr marL="0" indent="0" eaLnBrk="1" fontAlgn="auto" hangingPunct="1">
              <a:lnSpc>
                <a:spcPts val="3800"/>
              </a:lnSpc>
              <a:spcAft>
                <a:spcPts val="0"/>
              </a:spcAft>
              <a:buNone/>
              <a:defRPr/>
            </a:pPr>
            <a:r>
              <a:rPr lang="pt-BR" sz="11200" dirty="0"/>
              <a:t>Executar e divulgar os atos administrativos.</a:t>
            </a:r>
          </a:p>
          <a:p>
            <a:pPr marL="0" indent="0" eaLnBrk="1" fontAlgn="auto" hangingPunct="1">
              <a:lnSpc>
                <a:spcPts val="3800"/>
              </a:lnSpc>
              <a:spcAft>
                <a:spcPts val="0"/>
              </a:spcAft>
              <a:buNone/>
              <a:defRPr/>
            </a:pPr>
            <a:r>
              <a:rPr lang="pt-BR" sz="11200" dirty="0"/>
              <a:t>Publicar resoluções e regulamentos.</a:t>
            </a:r>
          </a:p>
          <a:p>
            <a:pPr marL="0" indent="0" eaLnBrk="1" fontAlgn="auto" hangingPunct="1">
              <a:lnSpc>
                <a:spcPts val="3800"/>
              </a:lnSpc>
              <a:spcAft>
                <a:spcPts val="0"/>
              </a:spcAft>
              <a:buNone/>
              <a:defRPr/>
            </a:pPr>
            <a:r>
              <a:rPr lang="pt-BR" sz="11200" dirty="0"/>
              <a:t>Submeter à aprovação decisões tomadas.</a:t>
            </a:r>
          </a:p>
          <a:p>
            <a:pPr marL="0" indent="0" eaLnBrk="1" fontAlgn="auto" hangingPunct="1">
              <a:lnSpc>
                <a:spcPts val="3800"/>
              </a:lnSpc>
              <a:spcAft>
                <a:spcPts val="0"/>
              </a:spcAft>
              <a:buNone/>
              <a:defRPr/>
            </a:pPr>
            <a:r>
              <a:rPr lang="pt-BR" sz="11200" dirty="0"/>
              <a:t>Resolver ou encaminhar assuntos que lhe são dirigidos.</a:t>
            </a:r>
          </a:p>
          <a:p>
            <a:pPr marL="0" indent="0" eaLnBrk="1" fontAlgn="auto" hangingPunct="1">
              <a:lnSpc>
                <a:spcPts val="3800"/>
              </a:lnSpc>
              <a:spcAft>
                <a:spcPts val="0"/>
              </a:spcAft>
              <a:buNone/>
              <a:defRPr/>
            </a:pPr>
            <a:r>
              <a:rPr lang="pt-BR" sz="11200" dirty="0"/>
              <a:t>Tratar assuntos de admissão, suspensão e dispensa de funcionários e funcionárias.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pt-BR" dirty="0"/>
          </a:p>
        </p:txBody>
      </p:sp>
      <p:sp>
        <p:nvSpPr>
          <p:cNvPr id="4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D3421FE1-B8ED-4121-91D8-46FBEF3DB7E8}" type="slidenum">
              <a:rPr lang="pt-BR" b="1" smtClean="0">
                <a:solidFill>
                  <a:schemeClr val="tx1"/>
                </a:solidFill>
              </a:rPr>
              <a:pPr/>
              <a:t>12</a:t>
            </a:fld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04027" cy="6858000"/>
          </a:xfrm>
          <a:prstGeom prst="rect">
            <a:avLst/>
          </a:prstGeom>
        </p:spPr>
      </p:pic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1703512" y="1772816"/>
            <a:ext cx="10153128" cy="453650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ts val="4000"/>
              </a:lnSpc>
              <a:spcAft>
                <a:spcPts val="0"/>
              </a:spcAft>
              <a:buNone/>
              <a:defRPr/>
            </a:pPr>
            <a:r>
              <a:rPr lang="pt-BR" sz="3200" dirty="0"/>
              <a:t>Rubricar os livros de secretaria e tesouraria, assinar livros oficiais.</a:t>
            </a:r>
          </a:p>
          <a:p>
            <a:pPr marL="0" indent="0" fontAlgn="auto">
              <a:lnSpc>
                <a:spcPts val="4000"/>
              </a:lnSpc>
              <a:spcAft>
                <a:spcPts val="0"/>
              </a:spcAft>
              <a:buNone/>
              <a:defRPr/>
            </a:pPr>
            <a:r>
              <a:rPr lang="pt-BR" sz="3200" dirty="0"/>
              <a:t>Autorizar despesas previstas e ordenar pagamentos.</a:t>
            </a:r>
          </a:p>
          <a:p>
            <a:pPr marL="0" indent="0" fontAlgn="auto">
              <a:lnSpc>
                <a:spcPts val="4000"/>
              </a:lnSpc>
              <a:spcAft>
                <a:spcPts val="0"/>
              </a:spcAft>
              <a:buNone/>
              <a:defRPr/>
            </a:pPr>
            <a:r>
              <a:rPr lang="pt-BR" sz="3200" dirty="0"/>
              <a:t>Assinar atas, contratos, cheques, requisições, procurações, correspondências e outros documentos.</a:t>
            </a:r>
          </a:p>
          <a:p>
            <a:pPr marL="0" indent="0" fontAlgn="auto">
              <a:lnSpc>
                <a:spcPts val="4000"/>
              </a:lnSpc>
              <a:spcAft>
                <a:spcPts val="0"/>
              </a:spcAft>
              <a:buNone/>
              <a:defRPr/>
            </a:pPr>
            <a:r>
              <a:rPr lang="pt-BR" sz="3200" dirty="0"/>
              <a:t>Convocar e presidir reuniões e assembleias gerais.</a:t>
            </a:r>
          </a:p>
          <a:p>
            <a:pPr marL="0" indent="0" fontAlgn="auto">
              <a:lnSpc>
                <a:spcPts val="4000"/>
              </a:lnSpc>
              <a:spcAft>
                <a:spcPts val="0"/>
              </a:spcAft>
              <a:buNone/>
              <a:defRPr/>
            </a:pPr>
            <a:r>
              <a:rPr lang="pt-BR" sz="3200" dirty="0"/>
              <a:t>Zelar pela boa guarda dos documentos.</a:t>
            </a:r>
          </a:p>
          <a:p>
            <a:pPr marL="0" indent="0" fontAlgn="auto">
              <a:lnSpc>
                <a:spcPts val="4000"/>
              </a:lnSpc>
              <a:spcAft>
                <a:spcPts val="0"/>
              </a:spcAft>
              <a:buNone/>
              <a:defRPr/>
            </a:pPr>
            <a:r>
              <a:rPr lang="pt-BR" sz="3200" dirty="0"/>
              <a:t>Cuidar da organização do cadastro de pessoas membros.</a:t>
            </a:r>
          </a:p>
          <a:p>
            <a:pPr marL="320040" indent="-320040" fontAlgn="auto">
              <a:spcAft>
                <a:spcPts val="0"/>
              </a:spcAft>
              <a:buFont typeface="Wingdings"/>
              <a:buChar char=""/>
              <a:defRPr/>
            </a:pPr>
            <a:endParaRPr lang="pt-BR" dirty="0"/>
          </a:p>
        </p:txBody>
      </p:sp>
      <p:sp>
        <p:nvSpPr>
          <p:cNvPr id="4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pt-BR" b="1" dirty="0">
                <a:solidFill>
                  <a:schemeClr val="tx1"/>
                </a:solidFill>
              </a:rPr>
              <a:t>13</a:t>
            </a: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" y="0"/>
            <a:ext cx="12204027" cy="6858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31504" y="1844824"/>
            <a:ext cx="9073008" cy="2808311"/>
          </a:xfrm>
        </p:spPr>
        <p:txBody>
          <a:bodyPr>
            <a:normAutofit/>
          </a:bodyPr>
          <a:lstStyle/>
          <a:p>
            <a:pPr marL="0" indent="0" eaLnBrk="1" fontAlgn="auto" hangingPunct="1">
              <a:lnSpc>
                <a:spcPts val="3800"/>
              </a:lnSpc>
              <a:spcAft>
                <a:spcPts val="0"/>
              </a:spcAft>
              <a:buNone/>
              <a:defRPr/>
            </a:pPr>
            <a:r>
              <a:rPr lang="pt-BR" dirty="0"/>
              <a:t>Representar a unidade eclesiástica que preside.</a:t>
            </a:r>
          </a:p>
          <a:p>
            <a:pPr marL="0" indent="0" eaLnBrk="1" fontAlgn="auto" hangingPunct="1">
              <a:lnSpc>
                <a:spcPts val="3800"/>
              </a:lnSpc>
              <a:spcAft>
                <a:spcPts val="0"/>
              </a:spcAft>
              <a:buNone/>
              <a:defRPr/>
            </a:pPr>
            <a:r>
              <a:rPr lang="pt-BR" dirty="0"/>
              <a:t>Somente o presidente ou a presidente, junto com o tesoureiro ou a tesoureira, pode passar procuração em nome da paróquia ou da comunidade. Isso também vale para a abertura e movimentação de contas bancárias.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567608" y="5013176"/>
            <a:ext cx="81369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>
                <a:latin typeface="Calibri" pitchFamily="34" charset="0"/>
                <a:cs typeface="Calibri" pitchFamily="34" charset="0"/>
              </a:rPr>
              <a:t>Presidente e tesoureiro ou tesoureira respondem judicialmente pela comunidade ou paróquia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pt-BR" b="1" dirty="0">
                <a:solidFill>
                  <a:schemeClr val="tx1"/>
                </a:solidFill>
              </a:rPr>
              <a:t>14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024"/>
            <a:ext cx="12192000" cy="6854518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2022397" y="218268"/>
            <a:ext cx="81534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pt-BR" altLang="pt-BR" b="1" dirty="0">
                <a:solidFill>
                  <a:srgbClr val="F09F34"/>
                </a:solidFill>
                <a:latin typeface="+mn-lt"/>
              </a:rPr>
              <a:t>Cargos específicos no presbitério</a:t>
            </a:r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3003472" y="1268760"/>
            <a:ext cx="6191250" cy="72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pt-BR" altLang="pt-BR" sz="4000" b="1" dirty="0">
                <a:solidFill>
                  <a:srgbClr val="BE730E"/>
                </a:solidFill>
              </a:rPr>
              <a:t>Secretário/Secretária</a:t>
            </a:r>
          </a:p>
          <a:p>
            <a:pPr fontAlgn="auto">
              <a:spcAft>
                <a:spcPts val="0"/>
              </a:spcAft>
            </a:pPr>
            <a:endParaRPr lang="pt-BR" altLang="pt-BR" dirty="0"/>
          </a:p>
        </p:txBody>
      </p:sp>
      <p:sp>
        <p:nvSpPr>
          <p:cNvPr id="5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pt-BR" b="1" dirty="0">
                <a:solidFill>
                  <a:schemeClr val="tx1"/>
                </a:solidFill>
              </a:rPr>
              <a:t>15</a:t>
            </a: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27" y="0"/>
            <a:ext cx="12204027" cy="6858000"/>
          </a:xfrm>
          <a:prstGeom prst="rect">
            <a:avLst/>
          </a:prstGeom>
        </p:spPr>
      </p:pic>
      <p:sp>
        <p:nvSpPr>
          <p:cNvPr id="46083" name="Espaço Reservado para Conteúdo 2"/>
          <p:cNvSpPr>
            <a:spLocks noGrp="1"/>
          </p:cNvSpPr>
          <p:nvPr>
            <p:ph idx="1"/>
          </p:nvPr>
        </p:nvSpPr>
        <p:spPr>
          <a:xfrm>
            <a:off x="1631504" y="1700808"/>
            <a:ext cx="8675687" cy="4764088"/>
          </a:xfrm>
        </p:spPr>
        <p:txBody>
          <a:bodyPr/>
          <a:lstStyle/>
          <a:p>
            <a:pPr marL="0" indent="0" eaLnBrk="1" hangingPunct="1">
              <a:lnSpc>
                <a:spcPts val="3800"/>
              </a:lnSpc>
              <a:buNone/>
            </a:pPr>
            <a:r>
              <a:rPr lang="pt-BR" altLang="pt-BR" sz="3000" dirty="0"/>
              <a:t>Controlar e supervisionar os serviços de secretaria.</a:t>
            </a:r>
          </a:p>
          <a:p>
            <a:pPr marL="0" indent="0" eaLnBrk="1" hangingPunct="1">
              <a:lnSpc>
                <a:spcPts val="3800"/>
              </a:lnSpc>
              <a:buNone/>
            </a:pPr>
            <a:r>
              <a:rPr lang="pt-BR" altLang="pt-BR" sz="3000" dirty="0"/>
              <a:t>Manter em ordem correspondências e documentos.</a:t>
            </a:r>
          </a:p>
          <a:p>
            <a:pPr marL="0" indent="0" eaLnBrk="1" hangingPunct="1">
              <a:lnSpc>
                <a:spcPts val="3800"/>
              </a:lnSpc>
              <a:buNone/>
            </a:pPr>
            <a:r>
              <a:rPr lang="pt-BR" altLang="pt-BR" sz="3000" dirty="0"/>
              <a:t>Secretariar as reuniões.</a:t>
            </a:r>
          </a:p>
          <a:p>
            <a:pPr marL="0" indent="0" eaLnBrk="1" hangingPunct="1">
              <a:lnSpc>
                <a:spcPts val="3800"/>
              </a:lnSpc>
              <a:buNone/>
            </a:pPr>
            <a:r>
              <a:rPr lang="pt-BR" altLang="pt-BR" sz="3000" dirty="0"/>
              <a:t>Encarregar-se da correspondência oficial.</a:t>
            </a:r>
          </a:p>
          <a:p>
            <a:pPr marL="0" indent="0" eaLnBrk="1" hangingPunct="1">
              <a:lnSpc>
                <a:spcPts val="3800"/>
              </a:lnSpc>
              <a:buNone/>
            </a:pPr>
            <a:r>
              <a:rPr lang="pt-BR" altLang="pt-BR" sz="3000" dirty="0"/>
              <a:t>Redigir convocações de reuniões e assembleias.</a:t>
            </a:r>
          </a:p>
          <a:p>
            <a:pPr marL="0" indent="0" eaLnBrk="1" hangingPunct="1">
              <a:lnSpc>
                <a:spcPts val="3800"/>
              </a:lnSpc>
              <a:buNone/>
            </a:pPr>
            <a:r>
              <a:rPr lang="pt-BR" altLang="pt-BR" sz="3000" dirty="0"/>
              <a:t>Responsabilizar-se pelos termos de abertura e de encerramento nos livros de presença e de atas, pela paginação e pela rubrica do ou da presidente. </a:t>
            </a:r>
          </a:p>
        </p:txBody>
      </p:sp>
      <p:sp>
        <p:nvSpPr>
          <p:cNvPr id="7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pt-BR" b="1" dirty="0">
                <a:solidFill>
                  <a:schemeClr val="tx1"/>
                </a:solidFill>
              </a:rPr>
              <a:t>16</a:t>
            </a: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38123" y="1844824"/>
            <a:ext cx="8927777" cy="4548188"/>
          </a:xfrm>
        </p:spPr>
        <p:txBody>
          <a:bodyPr>
            <a:normAutofit fontScale="92500"/>
          </a:bodyPr>
          <a:lstStyle/>
          <a:p>
            <a:pPr marL="0" indent="0" eaLnBrk="1" fontAlgn="auto" hangingPunct="1">
              <a:lnSpc>
                <a:spcPts val="3800"/>
              </a:lnSpc>
              <a:spcAft>
                <a:spcPts val="0"/>
              </a:spcAft>
              <a:buNone/>
              <a:defRPr/>
            </a:pPr>
            <a:r>
              <a:rPr lang="pt-BR" dirty="0"/>
              <a:t>Supervisionar a atualização do cadastro de pessoas membros.</a:t>
            </a:r>
          </a:p>
          <a:p>
            <a:pPr marL="0" indent="0" eaLnBrk="1" fontAlgn="auto" hangingPunct="1">
              <a:lnSpc>
                <a:spcPts val="3800"/>
              </a:lnSpc>
              <a:spcAft>
                <a:spcPts val="0"/>
              </a:spcAft>
              <a:buNone/>
              <a:defRPr/>
            </a:pPr>
            <a:r>
              <a:rPr lang="pt-BR" dirty="0"/>
              <a:t>Tornar públicas as decisões.</a:t>
            </a:r>
          </a:p>
          <a:p>
            <a:pPr marL="0" indent="0" eaLnBrk="1" fontAlgn="auto" hangingPunct="1">
              <a:lnSpc>
                <a:spcPts val="3800"/>
              </a:lnSpc>
              <a:spcAft>
                <a:spcPts val="0"/>
              </a:spcAft>
              <a:buNone/>
              <a:defRPr/>
            </a:pPr>
            <a:r>
              <a:rPr lang="pt-BR" dirty="0"/>
              <a:t>Manter organizado o boletim ou livro de registro dos cultos.</a:t>
            </a:r>
          </a:p>
          <a:p>
            <a:pPr marL="0" indent="0" eaLnBrk="1" fontAlgn="auto" hangingPunct="1">
              <a:lnSpc>
                <a:spcPts val="3800"/>
              </a:lnSpc>
              <a:spcAft>
                <a:spcPts val="0"/>
              </a:spcAft>
              <a:buNone/>
              <a:defRPr/>
            </a:pPr>
            <a:r>
              <a:rPr lang="pt-BR" dirty="0"/>
              <a:t>Encarregar-se de coletar os dados estatísticos.</a:t>
            </a:r>
          </a:p>
          <a:p>
            <a:pPr marL="0" indent="0" eaLnBrk="1" fontAlgn="auto" hangingPunct="1">
              <a:lnSpc>
                <a:spcPts val="3800"/>
              </a:lnSpc>
              <a:spcAft>
                <a:spcPts val="0"/>
              </a:spcAft>
              <a:buNone/>
              <a:defRPr/>
            </a:pPr>
            <a:r>
              <a:rPr lang="pt-BR" dirty="0" err="1"/>
              <a:t>Corresponsabilizar-se</a:t>
            </a:r>
            <a:r>
              <a:rPr lang="pt-BR" dirty="0"/>
              <a:t>, juntamente com o ministro e a ministra, </a:t>
            </a:r>
          </a:p>
          <a:p>
            <a:pPr marL="0" indent="0" eaLnBrk="1" fontAlgn="auto" hangingPunct="1">
              <a:lnSpc>
                <a:spcPts val="3800"/>
              </a:lnSpc>
              <a:spcAft>
                <a:spcPts val="0"/>
              </a:spcAft>
              <a:buNone/>
              <a:defRPr/>
            </a:pPr>
            <a:r>
              <a:rPr lang="pt-BR" dirty="0"/>
              <a:t>pelo fiel registro dos ofícios eclesiásticos. </a:t>
            </a:r>
          </a:p>
          <a:p>
            <a:pPr marL="0" indent="0" eaLnBrk="1" fontAlgn="auto" hangingPunct="1">
              <a:lnSpc>
                <a:spcPts val="3800"/>
              </a:lnSpc>
              <a:spcAft>
                <a:spcPts val="0"/>
              </a:spcAft>
              <a:buNone/>
              <a:defRPr/>
            </a:pPr>
            <a:r>
              <a:rPr lang="pt-BR" dirty="0"/>
              <a:t>Responsabilizar-se pela memória histórica.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pt-BR" b="1" dirty="0">
                <a:solidFill>
                  <a:schemeClr val="tx1"/>
                </a:solidFill>
              </a:rPr>
              <a:t>17</a:t>
            </a: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4"/>
          <a:stretch/>
        </p:blipFill>
        <p:spPr>
          <a:xfrm>
            <a:off x="-2025" y="0"/>
            <a:ext cx="12198014" cy="6858000"/>
          </a:xfrm>
          <a:prstGeom prst="rect">
            <a:avLst/>
          </a:prstGeom>
        </p:spPr>
      </p:pic>
      <p:sp>
        <p:nvSpPr>
          <p:cNvPr id="50180" name="CaixaDeTexto 3"/>
          <p:cNvSpPr txBox="1">
            <a:spLocks noChangeArrowheads="1"/>
          </p:cNvSpPr>
          <p:nvPr/>
        </p:nvSpPr>
        <p:spPr bwMode="auto">
          <a:xfrm>
            <a:off x="1055440" y="3147570"/>
            <a:ext cx="5616624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pt-BR" sz="3600" dirty="0">
                <a:latin typeface="Calibri" panose="020F0502020204030204" pitchFamily="34" charset="0"/>
                <a:cs typeface="Calibri" panose="020F0502020204030204" pitchFamily="34" charset="0"/>
              </a:rPr>
              <a:t>É a pessoa responsável pela guarda, movimentação </a:t>
            </a:r>
            <a:br>
              <a:rPr lang="pt-BR" altLang="pt-BR" sz="3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altLang="pt-BR" sz="3600" dirty="0">
                <a:latin typeface="Calibri" panose="020F0502020204030204" pitchFamily="34" charset="0"/>
                <a:cs typeface="Calibri" panose="020F0502020204030204" pitchFamily="34" charset="0"/>
              </a:rPr>
              <a:t>e divulgação dos dados financeiros. Não é o </a:t>
            </a:r>
            <a:br>
              <a:rPr lang="pt-BR" altLang="pt-BR" sz="3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altLang="pt-BR" sz="3600" dirty="0">
                <a:latin typeface="Calibri" panose="020F0502020204030204" pitchFamily="34" charset="0"/>
                <a:cs typeface="Calibri" panose="020F0502020204030204" pitchFamily="34" charset="0"/>
              </a:rPr>
              <a:t>“dono” ou a “dona” </a:t>
            </a:r>
            <a:br>
              <a:rPr lang="pt-BR" altLang="pt-BR" sz="3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altLang="pt-BR" sz="3600" dirty="0">
                <a:latin typeface="Calibri" panose="020F0502020204030204" pitchFamily="34" charset="0"/>
                <a:cs typeface="Calibri" panose="020F0502020204030204" pitchFamily="34" charset="0"/>
              </a:rPr>
              <a:t>do dinheiro.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0" y="178138"/>
            <a:ext cx="10128448" cy="1018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pt-BR" altLang="pt-BR" b="1" dirty="0">
                <a:solidFill>
                  <a:srgbClr val="F09F34"/>
                </a:solidFill>
                <a:latin typeface="+mn-lt"/>
              </a:rPr>
              <a:t>Cargos específicos no presbitério</a:t>
            </a: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551384" y="1174777"/>
            <a:ext cx="6191250" cy="72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pt-BR" altLang="pt-BR" sz="4000" b="1" dirty="0">
                <a:solidFill>
                  <a:srgbClr val="BE730E"/>
                </a:solidFill>
              </a:rPr>
              <a:t>Tesoureiro/Tesoureira</a:t>
            </a:r>
          </a:p>
        </p:txBody>
      </p:sp>
      <p:sp>
        <p:nvSpPr>
          <p:cNvPr id="6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pt-BR" b="1" dirty="0">
                <a:solidFill>
                  <a:schemeClr val="tx1"/>
                </a:solidFill>
              </a:rPr>
              <a:t>18</a:t>
            </a: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" y="0"/>
            <a:ext cx="12189363" cy="6856312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31504" y="1844824"/>
            <a:ext cx="9432725" cy="4495800"/>
          </a:xfrm>
        </p:spPr>
        <p:txBody>
          <a:bodyPr>
            <a:normAutofit/>
          </a:bodyPr>
          <a:lstStyle/>
          <a:p>
            <a:pPr marL="0" indent="0" eaLnBrk="1" fontAlgn="auto" hangingPunct="1">
              <a:lnSpc>
                <a:spcPts val="3300"/>
              </a:lnSpc>
              <a:spcAft>
                <a:spcPts val="0"/>
              </a:spcAft>
              <a:buNone/>
              <a:defRPr/>
            </a:pPr>
            <a:r>
              <a:rPr lang="pt-BR" dirty="0"/>
              <a:t>Receber e escriturar todas as contribuições, ofertas, doações,</a:t>
            </a:r>
            <a:br>
              <a:rPr lang="pt-BR" dirty="0"/>
            </a:br>
            <a:r>
              <a:rPr lang="pt-BR" dirty="0"/>
              <a:t>fazendo os depósitos na conta bancária da comunidade.</a:t>
            </a:r>
          </a:p>
          <a:p>
            <a:pPr marL="0" indent="0" eaLnBrk="1" fontAlgn="auto" hangingPunct="1">
              <a:lnSpc>
                <a:spcPts val="3300"/>
              </a:lnSpc>
              <a:spcAft>
                <a:spcPts val="0"/>
              </a:spcAft>
              <a:buNone/>
              <a:defRPr/>
            </a:pPr>
            <a:r>
              <a:rPr lang="pt-BR" dirty="0"/>
              <a:t>Realizar os pagamentos autorizados, exigindo nota fiscal ou</a:t>
            </a:r>
            <a:br>
              <a:rPr lang="pt-BR" dirty="0"/>
            </a:br>
            <a:r>
              <a:rPr lang="pt-BR" dirty="0"/>
              <a:t>recibo e arquivando esses documentos.</a:t>
            </a:r>
          </a:p>
          <a:p>
            <a:pPr marL="0" indent="0" eaLnBrk="1" fontAlgn="auto" hangingPunct="1">
              <a:lnSpc>
                <a:spcPts val="3300"/>
              </a:lnSpc>
              <a:spcAft>
                <a:spcPts val="0"/>
              </a:spcAft>
              <a:buNone/>
              <a:defRPr/>
            </a:pPr>
            <a:r>
              <a:rPr lang="pt-BR" dirty="0"/>
              <a:t>Abrir, movimentar e encerrar conta bancária junto com o presidente ou a presidente, em nome da comunidade.</a:t>
            </a:r>
          </a:p>
          <a:p>
            <a:pPr marL="0" indent="0" eaLnBrk="1" fontAlgn="auto" hangingPunct="1">
              <a:lnSpc>
                <a:spcPts val="3300"/>
              </a:lnSpc>
              <a:spcAft>
                <a:spcPts val="0"/>
              </a:spcAft>
              <a:buNone/>
              <a:defRPr/>
            </a:pPr>
            <a:r>
              <a:rPr lang="pt-BR" dirty="0"/>
              <a:t>Fornecer verba mensal para pequenos gastos; receber e conferir a prestação de contas mensalmente, baseada em documentos hábeis.</a:t>
            </a:r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pt-BR" dirty="0"/>
          </a:p>
        </p:txBody>
      </p:sp>
      <p:sp>
        <p:nvSpPr>
          <p:cNvPr id="4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pt-BR" b="1" dirty="0">
                <a:solidFill>
                  <a:schemeClr val="tx1"/>
                </a:solidFill>
              </a:rPr>
              <a:t>19</a:t>
            </a: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" y="0"/>
            <a:ext cx="12189363" cy="6856312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31504" y="1859756"/>
            <a:ext cx="8153400" cy="4161532"/>
          </a:xfrm>
        </p:spPr>
        <p:txBody>
          <a:bodyPr>
            <a:normAutofit/>
          </a:bodyPr>
          <a:lstStyle/>
          <a:p>
            <a:pPr marL="0" indent="0" eaLnBrk="1" fontAlgn="auto" hangingPunct="1">
              <a:lnSpc>
                <a:spcPts val="3230"/>
              </a:lnSpc>
              <a:spcAft>
                <a:spcPts val="0"/>
              </a:spcAft>
              <a:buNone/>
              <a:defRPr/>
            </a:pPr>
            <a:r>
              <a:rPr lang="pt-BR" dirty="0"/>
              <a:t>Elaborar o orçamento anual da comunidade para ser submetido à assembleia geral da comunidade.</a:t>
            </a:r>
          </a:p>
          <a:p>
            <a:pPr marL="0" indent="0" eaLnBrk="1" fontAlgn="auto" hangingPunct="1">
              <a:lnSpc>
                <a:spcPts val="3230"/>
              </a:lnSpc>
              <a:spcAft>
                <a:spcPts val="0"/>
              </a:spcAft>
              <a:buNone/>
              <a:defRPr/>
            </a:pPr>
            <a:r>
              <a:rPr lang="pt-BR" dirty="0"/>
              <a:t>Informar o presbitério, em cada reunião, sobre a situação financeira.</a:t>
            </a:r>
          </a:p>
          <a:p>
            <a:pPr marL="0" indent="0" eaLnBrk="1" fontAlgn="auto" hangingPunct="1">
              <a:lnSpc>
                <a:spcPts val="3230"/>
              </a:lnSpc>
              <a:spcAft>
                <a:spcPts val="0"/>
              </a:spcAft>
              <a:buNone/>
              <a:defRPr/>
            </a:pPr>
            <a:r>
              <a:rPr lang="pt-BR" dirty="0"/>
              <a:t>Preparar a prestação de contas anual para a assembleia  geral da comunidade.</a:t>
            </a:r>
          </a:p>
          <a:p>
            <a:pPr marL="0" indent="0" eaLnBrk="1" fontAlgn="auto" hangingPunct="1">
              <a:lnSpc>
                <a:spcPts val="3230"/>
              </a:lnSpc>
              <a:spcAft>
                <a:spcPts val="0"/>
              </a:spcAft>
              <a:buNone/>
              <a:defRPr/>
            </a:pPr>
            <a:r>
              <a:rPr lang="pt-BR" dirty="0"/>
              <a:t>Garantir à Comissão de Verificação de Contas o acesso à documentação da tesouraria.</a:t>
            </a:r>
          </a:p>
        </p:txBody>
      </p:sp>
      <p:sp>
        <p:nvSpPr>
          <p:cNvPr id="4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pt-BR" b="1" dirty="0">
                <a:solidFill>
                  <a:schemeClr val="tx1"/>
                </a:solidFill>
              </a:rPr>
              <a:t>20</a:t>
            </a: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6323" name="Espaço Reservado para Conteúdo 2"/>
          <p:cNvSpPr>
            <a:spLocks noGrp="1"/>
          </p:cNvSpPr>
          <p:nvPr>
            <p:ph idx="1"/>
          </p:nvPr>
        </p:nvSpPr>
        <p:spPr>
          <a:xfrm>
            <a:off x="1676971" y="2204864"/>
            <a:ext cx="9073008" cy="3024336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pt-BR" altLang="pt-BR" sz="3000" dirty="0"/>
              <a:t>Efetuar o pagamento da subsistência a ministros e ministras e pessoas que trabalham na paróquia.</a:t>
            </a:r>
          </a:p>
          <a:p>
            <a:pPr marL="0" indent="0" eaLnBrk="1" hangingPunct="1">
              <a:lnSpc>
                <a:spcPts val="4400"/>
              </a:lnSpc>
              <a:buNone/>
            </a:pPr>
            <a:r>
              <a:rPr lang="pt-BR" altLang="pt-BR" sz="3000" dirty="0"/>
              <a:t>Efetuar remessa de coletas/ofertas e dízimos ao Sínodo.</a:t>
            </a:r>
          </a:p>
          <a:p>
            <a:pPr marL="0" indent="0" eaLnBrk="1" hangingPunct="1">
              <a:lnSpc>
                <a:spcPts val="4400"/>
              </a:lnSpc>
              <a:buNone/>
            </a:pPr>
            <a:r>
              <a:rPr lang="pt-BR" altLang="pt-BR" sz="3000" dirty="0"/>
              <a:t>Efetuar o pagamento da contribuição à união paroquial.</a:t>
            </a:r>
          </a:p>
          <a:p>
            <a:pPr marL="0" indent="0" eaLnBrk="1" hangingPunct="1">
              <a:lnSpc>
                <a:spcPts val="4400"/>
              </a:lnSpc>
              <a:buNone/>
            </a:pPr>
            <a:r>
              <a:rPr lang="pt-BR" altLang="pt-BR" sz="3000" dirty="0"/>
              <a:t>Recolher taxas e tributos, conforme legislação em vigor.</a:t>
            </a:r>
          </a:p>
        </p:txBody>
      </p:sp>
      <p:sp>
        <p:nvSpPr>
          <p:cNvPr id="4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D3421FE1-B8ED-4121-91D8-46FBEF3DB7E8}" type="slidenum">
              <a:rPr lang="pt-BR" b="1" smtClean="0">
                <a:solidFill>
                  <a:schemeClr val="tx1"/>
                </a:solidFill>
              </a:rPr>
              <a:pPr/>
              <a:t>21</a:t>
            </a:fld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364" cy="6858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31504" y="1628800"/>
            <a:ext cx="8640960" cy="4752528"/>
          </a:xfrm>
        </p:spPr>
        <p:txBody>
          <a:bodyPr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pt-BR" sz="3000" dirty="0"/>
              <a:t>Preparar e organizar a documentação referente ao movimento financeiro do mês.</a:t>
            </a:r>
          </a:p>
          <a:p>
            <a:pPr marL="0" indent="0" eaLnBrk="1" fontAlgn="auto" hangingPunct="1">
              <a:lnSpc>
                <a:spcPts val="4300"/>
              </a:lnSpc>
              <a:spcAft>
                <a:spcPts val="0"/>
              </a:spcAft>
              <a:buNone/>
              <a:defRPr/>
            </a:pPr>
            <a:r>
              <a:rPr lang="pt-BR" sz="3000" dirty="0"/>
              <a:t>Fazer a guia de remessa da documentação.</a:t>
            </a:r>
          </a:p>
          <a:p>
            <a:pPr marL="0" indent="0" eaLnBrk="1" fontAlgn="auto" hangingPunct="1">
              <a:lnSpc>
                <a:spcPts val="4300"/>
              </a:lnSpc>
              <a:spcAft>
                <a:spcPts val="0"/>
              </a:spcAft>
              <a:buNone/>
              <a:defRPr/>
            </a:pPr>
            <a:r>
              <a:rPr lang="pt-BR" sz="3000" dirty="0"/>
              <a:t>Enviar a documentação no prazo mais curto possível.</a:t>
            </a:r>
          </a:p>
          <a:p>
            <a:pPr marL="0" indent="0" eaLnBrk="1" fontAlgn="auto" hangingPunct="1">
              <a:lnSpc>
                <a:spcPts val="4300"/>
              </a:lnSpc>
              <a:spcAft>
                <a:spcPts val="0"/>
              </a:spcAft>
              <a:buNone/>
              <a:defRPr/>
            </a:pPr>
            <a:r>
              <a:rPr lang="pt-BR" sz="3000" dirty="0"/>
              <a:t>Solicitar os relatórios da secretaria.</a:t>
            </a:r>
          </a:p>
          <a:p>
            <a:pPr marL="0" indent="0" eaLnBrk="1" fontAlgn="auto" hangingPunct="1">
              <a:lnSpc>
                <a:spcPts val="4300"/>
              </a:lnSpc>
              <a:spcAft>
                <a:spcPts val="0"/>
              </a:spcAft>
              <a:buNone/>
              <a:defRPr/>
            </a:pPr>
            <a:r>
              <a:rPr lang="pt-BR" sz="3000" dirty="0"/>
              <a:t>Avaliar os relatórios.</a:t>
            </a:r>
          </a:p>
          <a:p>
            <a:pPr marL="0" indent="0" eaLnBrk="1" fontAlgn="auto" hangingPunct="1">
              <a:lnSpc>
                <a:spcPts val="4300"/>
              </a:lnSpc>
              <a:spcAft>
                <a:spcPts val="0"/>
              </a:spcAft>
              <a:buNone/>
              <a:defRPr/>
            </a:pPr>
            <a:r>
              <a:rPr lang="pt-BR" sz="3000" dirty="0"/>
              <a:t>Apresentar os relatórios para o presbitério da paróquia ou comunidade.</a:t>
            </a:r>
          </a:p>
        </p:txBody>
      </p:sp>
      <p:sp>
        <p:nvSpPr>
          <p:cNvPr id="4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pt-BR" b="1" dirty="0">
                <a:solidFill>
                  <a:schemeClr val="tx1"/>
                </a:solidFill>
              </a:rPr>
              <a:t>22</a:t>
            </a: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194" cy="6858000"/>
          </a:xfrm>
          <a:prstGeom prst="rect">
            <a:avLst/>
          </a:prstGeom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2022397" y="218268"/>
            <a:ext cx="8153400" cy="990600"/>
          </a:xfrm>
        </p:spPr>
        <p:txBody>
          <a:bodyPr/>
          <a:lstStyle/>
          <a:p>
            <a:pPr algn="ctr" eaLnBrk="1" hangingPunct="1"/>
            <a:r>
              <a:rPr lang="pt-BR" altLang="pt-BR" b="1" dirty="0">
                <a:solidFill>
                  <a:srgbClr val="F09F34"/>
                </a:solidFill>
                <a:latin typeface="+mn-lt"/>
              </a:rPr>
              <a:t>Cargos específicos no presbitério</a:t>
            </a: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0" y="1174777"/>
            <a:ext cx="12192000" cy="72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pt-BR" altLang="pt-BR" sz="3800" b="1" dirty="0">
                <a:solidFill>
                  <a:srgbClr val="BE730E"/>
                </a:solidFill>
              </a:rPr>
              <a:t>Representantes na Assembleia ou Conselho Sinodal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D3421FE1-B8ED-4121-91D8-46FBEF3DB7E8}" type="slidenum">
              <a:rPr lang="pt-BR" b="1" smtClean="0">
                <a:solidFill>
                  <a:schemeClr val="tx1"/>
                </a:solidFill>
              </a:rPr>
              <a:pPr/>
              <a:t>23</a:t>
            </a:fld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2467" name="Espaço Reservado para Conteúdo 2"/>
          <p:cNvSpPr>
            <a:spLocks noGrp="1"/>
          </p:cNvSpPr>
          <p:nvPr>
            <p:ph idx="1"/>
          </p:nvPr>
        </p:nvSpPr>
        <p:spPr>
          <a:xfrm>
            <a:off x="1703512" y="2492896"/>
            <a:ext cx="9937104" cy="44958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pt-BR" altLang="pt-BR" sz="3100" dirty="0"/>
              <a:t>Estar bem informado sobre a sua comunidade ou paróquia.</a:t>
            </a:r>
          </a:p>
          <a:p>
            <a:pPr marL="0" indent="0" eaLnBrk="1" hangingPunct="1">
              <a:lnSpc>
                <a:spcPts val="4000"/>
              </a:lnSpc>
              <a:buNone/>
            </a:pPr>
            <a:r>
              <a:rPr lang="pt-BR" altLang="pt-BR" sz="3100" dirty="0"/>
              <a:t>Ter e ocupar o espaço devido nas reuniões do presbitério, diretoria e conselho paroquial.</a:t>
            </a:r>
          </a:p>
          <a:p>
            <a:pPr marL="0" indent="0" eaLnBrk="1" hangingPunct="1">
              <a:lnSpc>
                <a:spcPts val="4000"/>
              </a:lnSpc>
              <a:buNone/>
            </a:pPr>
            <a:r>
              <a:rPr lang="pt-BR" altLang="pt-BR" sz="3100" dirty="0"/>
              <a:t>Ser porta-voz da comunidade e/ou paróquia na Assembleia ou Conselho Sinodal.</a:t>
            </a:r>
          </a:p>
          <a:p>
            <a:pPr marL="0" indent="0" eaLnBrk="1" hangingPunct="1">
              <a:lnSpc>
                <a:spcPts val="4000"/>
              </a:lnSpc>
              <a:buNone/>
            </a:pPr>
            <a:r>
              <a:rPr lang="pt-BR" altLang="pt-BR" sz="3100" dirty="0"/>
              <a:t>Repassar todas as informações e deliberações da Assembleia e do Conselho Sinodal.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D3421FE1-B8ED-4121-91D8-46FBEF3DB7E8}" type="slidenum">
              <a:rPr lang="pt-BR" b="1" smtClean="0">
                <a:solidFill>
                  <a:schemeClr val="tx1"/>
                </a:solidFill>
              </a:rPr>
              <a:pPr/>
              <a:t>24</a:t>
            </a:fld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194" cy="6858000"/>
          </a:xfrm>
          <a:prstGeom prst="rect">
            <a:avLst/>
          </a:prstGeom>
        </p:spPr>
      </p:pic>
      <p:sp>
        <p:nvSpPr>
          <p:cNvPr id="64516" name="Espaço Reservado para Conteúdo 2"/>
          <p:cNvSpPr>
            <a:spLocks noGrp="1"/>
          </p:cNvSpPr>
          <p:nvPr>
            <p:ph idx="1"/>
          </p:nvPr>
        </p:nvSpPr>
        <p:spPr>
          <a:xfrm>
            <a:off x="3650825" y="2939951"/>
            <a:ext cx="4896544" cy="2793306"/>
          </a:xfrm>
        </p:spPr>
        <p:txBody>
          <a:bodyPr>
            <a:normAutofit/>
          </a:bodyPr>
          <a:lstStyle/>
          <a:p>
            <a:pPr marL="0" indent="0" algn="ctr" eaLnBrk="1" hangingPunct="1">
              <a:buNone/>
            </a:pPr>
            <a:r>
              <a:rPr lang="pt-BR" altLang="pt-BR" sz="3600" b="1" dirty="0"/>
              <a:t>As representações </a:t>
            </a:r>
            <a:br>
              <a:rPr lang="pt-BR" altLang="pt-BR" sz="3600" b="1" dirty="0"/>
            </a:br>
            <a:r>
              <a:rPr lang="pt-BR" altLang="pt-BR" sz="3600" b="1" dirty="0"/>
              <a:t>das comunidades e paróquias nas instâncias sinodais e nacionais </a:t>
            </a:r>
            <a:br>
              <a:rPr lang="pt-BR" altLang="pt-BR" sz="3600" b="1" dirty="0"/>
            </a:br>
            <a:r>
              <a:rPr lang="pt-BR" altLang="pt-BR" sz="3600" b="1" dirty="0"/>
              <a:t>são fundamentais.</a:t>
            </a:r>
          </a:p>
        </p:txBody>
      </p:sp>
      <p:sp>
        <p:nvSpPr>
          <p:cNvPr id="4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D3421FE1-B8ED-4121-91D8-46FBEF3DB7E8}" type="slidenum">
              <a:rPr lang="pt-BR" b="1" smtClean="0">
                <a:solidFill>
                  <a:schemeClr val="tx1"/>
                </a:solidFill>
              </a:rPr>
              <a:pPr/>
              <a:t>25</a:t>
            </a:fld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" y="1"/>
            <a:ext cx="12188431" cy="6872860"/>
          </a:xfrm>
          <a:prstGeom prst="rect">
            <a:avLst/>
          </a:prstGeom>
        </p:spPr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2022397" y="218268"/>
            <a:ext cx="8153400" cy="990600"/>
          </a:xfrm>
        </p:spPr>
        <p:txBody>
          <a:bodyPr/>
          <a:lstStyle/>
          <a:p>
            <a:pPr algn="ctr" eaLnBrk="1" hangingPunct="1"/>
            <a:r>
              <a:rPr lang="pt-BR" altLang="pt-BR" b="1" dirty="0">
                <a:solidFill>
                  <a:srgbClr val="F09F34"/>
                </a:solidFill>
                <a:latin typeface="+mn-lt"/>
              </a:rPr>
              <a:t>Cargos específicos no presbitério</a:t>
            </a: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0" y="1174777"/>
            <a:ext cx="12192000" cy="72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pt-BR" altLang="pt-BR" sz="4000" b="1" dirty="0">
                <a:solidFill>
                  <a:srgbClr val="BE730E"/>
                </a:solidFill>
              </a:rPr>
              <a:t>Vogais ou conselheiros e conselheiras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D3421FE1-B8ED-4121-91D8-46FBEF3DB7E8}" type="slidenum">
              <a:rPr lang="pt-BR" b="1" smtClean="0">
                <a:solidFill>
                  <a:schemeClr val="tx1"/>
                </a:solidFill>
              </a:rPr>
              <a:pPr/>
              <a:t>26</a:t>
            </a:fld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631504" y="1741512"/>
            <a:ext cx="8711753" cy="4495800"/>
          </a:xfrm>
        </p:spPr>
        <p:txBody>
          <a:bodyPr>
            <a:noAutofit/>
          </a:bodyPr>
          <a:lstStyle/>
          <a:p>
            <a:pPr marL="0" indent="0" eaLnBrk="1" fontAlgn="auto" hangingPunct="1">
              <a:lnSpc>
                <a:spcPts val="4400"/>
              </a:lnSpc>
              <a:spcAft>
                <a:spcPts val="0"/>
              </a:spcAft>
              <a:buNone/>
              <a:defRPr/>
            </a:pPr>
            <a:r>
              <a:rPr lang="pt-BR" dirty="0"/>
              <a:t>Tomar parte ativa nas iniciativas da comunidade.</a:t>
            </a:r>
          </a:p>
          <a:p>
            <a:pPr marL="0" indent="0" eaLnBrk="1" fontAlgn="auto" hangingPunct="1">
              <a:lnSpc>
                <a:spcPts val="5100"/>
              </a:lnSpc>
              <a:spcAft>
                <a:spcPts val="0"/>
              </a:spcAft>
              <a:buNone/>
              <a:defRPr/>
            </a:pPr>
            <a:r>
              <a:rPr lang="pt-BR" dirty="0"/>
              <a:t>Ajudar na execução e coordenação de serviços.</a:t>
            </a:r>
          </a:p>
          <a:p>
            <a:pPr marL="0" indent="0" eaLnBrk="1" fontAlgn="auto" hangingPunct="1">
              <a:lnSpc>
                <a:spcPts val="5100"/>
              </a:lnSpc>
              <a:spcAft>
                <a:spcPts val="0"/>
              </a:spcAft>
              <a:buNone/>
              <a:defRPr/>
            </a:pPr>
            <a:r>
              <a:rPr lang="pt-BR" dirty="0"/>
              <a:t>Atuar nos preparativos para festas e outros eventos.</a:t>
            </a:r>
          </a:p>
          <a:p>
            <a:pPr marL="0" indent="0" eaLnBrk="1" fontAlgn="auto" hangingPunct="1">
              <a:lnSpc>
                <a:spcPts val="5100"/>
              </a:lnSpc>
              <a:spcAft>
                <a:spcPts val="0"/>
              </a:spcAft>
              <a:buNone/>
              <a:defRPr/>
            </a:pPr>
            <a:r>
              <a:rPr lang="pt-BR" dirty="0"/>
              <a:t>Prestar auxílio no levantamento de meios. </a:t>
            </a:r>
          </a:p>
          <a:p>
            <a:pPr marL="0" indent="0" eaLnBrk="1" fontAlgn="auto" hangingPunct="1">
              <a:lnSpc>
                <a:spcPts val="3800"/>
              </a:lnSpc>
              <a:spcAft>
                <a:spcPts val="0"/>
              </a:spcAft>
              <a:buNone/>
              <a:defRPr/>
            </a:pPr>
            <a:r>
              <a:rPr lang="pt-BR" dirty="0"/>
              <a:t>Perceber os desejos e ouvir reivindicações das pessoas membros, buscando melhorar o convívio fraternal na comunidade.</a:t>
            </a:r>
          </a:p>
        </p:txBody>
      </p:sp>
      <p:sp>
        <p:nvSpPr>
          <p:cNvPr id="4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D3421FE1-B8ED-4121-91D8-46FBEF3DB7E8}" type="slidenum">
              <a:rPr lang="pt-BR" b="1" smtClean="0">
                <a:solidFill>
                  <a:schemeClr val="tx1"/>
                </a:solidFill>
              </a:rPr>
              <a:pPr/>
              <a:t>27</a:t>
            </a:fld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518"/>
          </a:xfrm>
          <a:prstGeom prst="rect">
            <a:avLst/>
          </a:prstGeom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2022397" y="218268"/>
            <a:ext cx="8153400" cy="990600"/>
          </a:xfrm>
        </p:spPr>
        <p:txBody>
          <a:bodyPr/>
          <a:lstStyle/>
          <a:p>
            <a:pPr algn="ctr" eaLnBrk="1" hangingPunct="1"/>
            <a:r>
              <a:rPr lang="pt-BR" altLang="pt-BR" b="1" dirty="0">
                <a:solidFill>
                  <a:srgbClr val="F09F34"/>
                </a:solidFill>
                <a:latin typeface="+mn-lt"/>
              </a:rPr>
              <a:t>Cargos específicos no presbitério</a:t>
            </a:r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0" y="1174777"/>
            <a:ext cx="12192000" cy="72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pt-BR" altLang="pt-BR" sz="4000" b="1" dirty="0">
                <a:solidFill>
                  <a:srgbClr val="BE730E"/>
                </a:solidFill>
              </a:rPr>
              <a:t>Conselho fiscal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D3421FE1-B8ED-4121-91D8-46FBEF3DB7E8}" type="slidenum">
              <a:rPr lang="pt-BR" b="1" smtClean="0">
                <a:solidFill>
                  <a:schemeClr val="tx1"/>
                </a:solidFill>
              </a:rPr>
              <a:pPr/>
              <a:t>28</a:t>
            </a:fld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5" y="0"/>
            <a:ext cx="12198194" cy="6858000"/>
          </a:xfrm>
          <a:prstGeom prst="rect">
            <a:avLst/>
          </a:prstGeom>
        </p:spPr>
      </p:pic>
      <p:sp>
        <p:nvSpPr>
          <p:cNvPr id="72707" name="Espaço Reservado para Conteúdo 5"/>
          <p:cNvSpPr>
            <a:spLocks noGrp="1"/>
          </p:cNvSpPr>
          <p:nvPr>
            <p:ph idx="1"/>
          </p:nvPr>
        </p:nvSpPr>
        <p:spPr>
          <a:xfrm>
            <a:off x="1640967" y="1844824"/>
            <a:ext cx="9145016" cy="2448272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3950"/>
              </a:lnSpc>
              <a:buNone/>
            </a:pPr>
            <a:r>
              <a:rPr lang="pt-BR" altLang="pt-BR" sz="3200" dirty="0"/>
              <a:t>Acompanhar e avaliar a administração, observando a regularidade de toda operação que envolva recursos. </a:t>
            </a:r>
          </a:p>
          <a:p>
            <a:pPr marL="0" indent="0" eaLnBrk="1" hangingPunct="1">
              <a:lnSpc>
                <a:spcPts val="3950"/>
              </a:lnSpc>
              <a:buNone/>
            </a:pPr>
            <a:r>
              <a:rPr lang="pt-BR" altLang="pt-BR" sz="3200" dirty="0"/>
              <a:t>Examinar com regularidade os livros, documentos e as contas da comunidade ou da paróquia. </a:t>
            </a:r>
          </a:p>
        </p:txBody>
      </p:sp>
      <p:sp>
        <p:nvSpPr>
          <p:cNvPr id="4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fld id="{D3421FE1-B8ED-4121-91D8-46FBEF3DB7E8}" type="slidenum">
              <a:rPr lang="pt-BR" b="1" smtClean="0">
                <a:solidFill>
                  <a:schemeClr val="tx1"/>
                </a:solidFill>
              </a:rPr>
              <a:pPr/>
              <a:t>29</a:t>
            </a:fld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31" y="0"/>
            <a:ext cx="11120369" cy="6858000"/>
          </a:xfrm>
          <a:prstGeom prst="rect">
            <a:avLst/>
          </a:prstGeom>
        </p:spPr>
      </p:pic>
      <p:sp>
        <p:nvSpPr>
          <p:cNvPr id="74755" name="Título 1"/>
          <p:cNvSpPr>
            <a:spLocks noGrp="1"/>
          </p:cNvSpPr>
          <p:nvPr>
            <p:ph type="title" idx="4294967295"/>
          </p:nvPr>
        </p:nvSpPr>
        <p:spPr>
          <a:xfrm>
            <a:off x="0" y="548680"/>
            <a:ext cx="5184576" cy="990600"/>
          </a:xfrm>
        </p:spPr>
        <p:txBody>
          <a:bodyPr/>
          <a:lstStyle/>
          <a:p>
            <a:pPr algn="ctr" eaLnBrk="1" hangingPunct="1"/>
            <a:r>
              <a:rPr lang="pt-BR" altLang="pt-BR" b="1" dirty="0">
                <a:solidFill>
                  <a:srgbClr val="F09F34"/>
                </a:solidFill>
              </a:rPr>
              <a:t>Mais representação</a:t>
            </a:r>
          </a:p>
        </p:txBody>
      </p:sp>
      <p:sp>
        <p:nvSpPr>
          <p:cNvPr id="74756" name="Título 1"/>
          <p:cNvSpPr txBox="1">
            <a:spLocks/>
          </p:cNvSpPr>
          <p:nvPr/>
        </p:nvSpPr>
        <p:spPr bwMode="auto">
          <a:xfrm>
            <a:off x="623392" y="5445224"/>
            <a:ext cx="363215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pt-BR" altLang="pt-BR" sz="4000" dirty="0">
                <a:latin typeface="Calibri" panose="020F0502020204030204" pitchFamily="34" charset="0"/>
                <a:cs typeface="Calibri" panose="020F0502020204030204" pitchFamily="34" charset="0"/>
              </a:rPr>
              <a:t>Visão mais </a:t>
            </a:r>
            <a:br>
              <a:rPr lang="pt-BR" altLang="pt-BR" sz="4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altLang="pt-BR" sz="4000" dirty="0">
                <a:latin typeface="Calibri" panose="020F0502020204030204" pitchFamily="34" charset="0"/>
                <a:cs typeface="Calibri" panose="020F0502020204030204" pitchFamily="34" charset="0"/>
              </a:rPr>
              <a:t>abrangente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/>
        </p:nvSpPr>
        <p:spPr>
          <a:xfrm>
            <a:off x="11640616" y="6381328"/>
            <a:ext cx="3762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pt-BR" b="1" dirty="0">
                <a:solidFill>
                  <a:schemeClr val="tx1"/>
                </a:solidFill>
              </a:rPr>
              <a:t>30</a:t>
            </a: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25344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9048328" y="6354111"/>
            <a:ext cx="3001834" cy="38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t-BR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Imagens: www.freepik.com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609" y="3930244"/>
            <a:ext cx="2927756" cy="2927756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197709" y="156516"/>
            <a:ext cx="8089556" cy="311390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300" b="1" dirty="0">
                <a:solidFill>
                  <a:schemeClr val="bg1"/>
                </a:solidFill>
              </a:rPr>
              <a:t>Esta e outras propostas metodológicas (PDF e PPT) são parte complementar e gratuita do Guia para o Presbitério da IECLB (Série Educação Cristã Contínua, Editora Sinodal, 2010). Elas podem ser acessadas no Portal Luterano por meio do </a:t>
            </a:r>
            <a:r>
              <a:rPr lang="pt-BR" sz="3300" b="1" i="1" dirty="0">
                <a:solidFill>
                  <a:schemeClr val="bg1"/>
                </a:solidFill>
              </a:rPr>
              <a:t>link </a:t>
            </a:r>
            <a:r>
              <a:rPr lang="pt-BR" sz="3300" b="1" dirty="0">
                <a:solidFill>
                  <a:schemeClr val="bg1"/>
                </a:solidFill>
              </a:rPr>
              <a:t>ou </a:t>
            </a:r>
            <a:r>
              <a:rPr lang="pt-BR" sz="3300" b="1" i="1" dirty="0">
                <a:solidFill>
                  <a:schemeClr val="bg1"/>
                </a:solidFill>
              </a:rPr>
              <a:t>QR </a:t>
            </a:r>
            <a:r>
              <a:rPr lang="pt-BR" sz="3300" b="1" i="1" dirty="0" err="1">
                <a:solidFill>
                  <a:schemeClr val="bg1"/>
                </a:solidFill>
              </a:rPr>
              <a:t>Code</a:t>
            </a:r>
            <a:r>
              <a:rPr lang="pt-BR" sz="3300" b="1" i="1" dirty="0">
                <a:solidFill>
                  <a:schemeClr val="bg1"/>
                </a:solidFill>
              </a:rPr>
              <a:t> </a:t>
            </a:r>
            <a:r>
              <a:rPr lang="pt-BR" sz="3300" b="1" dirty="0">
                <a:solidFill>
                  <a:schemeClr val="bg1"/>
                </a:solidFill>
              </a:rPr>
              <a:t>abaixo: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97709" y="3484605"/>
            <a:ext cx="8097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accent1">
                    <a:lumMod val="75000"/>
                  </a:schemeClr>
                </a:solidFill>
              </a:rPr>
              <a:t>http://www.luterano.org.br/guia-para-o-presbiterio/</a:t>
            </a:r>
          </a:p>
        </p:txBody>
      </p:sp>
    </p:spTree>
    <p:extLst>
      <p:ext uri="{BB962C8B-B14F-4D97-AF65-F5344CB8AC3E}">
        <p14:creationId xmlns:p14="http://schemas.microsoft.com/office/powerpoint/2010/main" val="23371251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1716</TotalTime>
  <Words>1141</Words>
  <Application>Microsoft Office PowerPoint</Application>
  <PresentationFormat>Widescreen</PresentationFormat>
  <Paragraphs>151</Paragraphs>
  <Slides>31</Slides>
  <Notes>30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Tw Cen MT</vt:lpstr>
      <vt:lpstr>Wingdings</vt:lpstr>
      <vt:lpstr>Tema do Office</vt:lpstr>
      <vt:lpstr>Composição do presbitério e atribuições específicas</vt:lpstr>
      <vt:lpstr>Apresentação do PowerPoint</vt:lpstr>
      <vt:lpstr>Presbitério e missão</vt:lpstr>
      <vt:lpstr>Eleição do presbitério</vt:lpstr>
      <vt:lpstr>Apresentação do PowerPoint</vt:lpstr>
      <vt:lpstr>Documentos normativos</vt:lpstr>
      <vt:lpstr>Legitimação</vt:lpstr>
      <vt:lpstr>Qualificação</vt:lpstr>
      <vt:lpstr>Atribuições</vt:lpstr>
      <vt:lpstr>Cargos específicos  no presbitério</vt:lpstr>
      <vt:lpstr>Cargos específicos no presbitério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Cargos específicos no presbitério</vt:lpstr>
      <vt:lpstr>Apresentação do PowerPoint</vt:lpstr>
      <vt:lpstr>Apresentação do PowerPoint</vt:lpstr>
      <vt:lpstr>Cargos específicos no presbitério</vt:lpstr>
      <vt:lpstr>Apresentação do PowerPoint</vt:lpstr>
      <vt:lpstr>Cargos específicos no presbitério</vt:lpstr>
      <vt:lpstr>Apresentação do PowerPoint</vt:lpstr>
      <vt:lpstr>Mais representação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Composição do presbitério e atribuições específicas</dc:title>
  <dc:creator>Pastor</dc:creator>
  <cp:lastModifiedBy>Daniela Hack</cp:lastModifiedBy>
  <cp:revision>142</cp:revision>
  <dcterms:created xsi:type="dcterms:W3CDTF">2011-11-07T18:05:44Z</dcterms:created>
  <dcterms:modified xsi:type="dcterms:W3CDTF">2024-05-29T21:36:21Z</dcterms:modified>
</cp:coreProperties>
</file>